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80" r:id="rId2"/>
    <p:sldId id="314" r:id="rId3"/>
    <p:sldId id="319" r:id="rId4"/>
    <p:sldId id="320" r:id="rId5"/>
    <p:sldId id="316" r:id="rId6"/>
    <p:sldId id="321" r:id="rId7"/>
    <p:sldId id="311" r:id="rId8"/>
    <p:sldId id="317" r:id="rId9"/>
    <p:sldId id="283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73" autoAdjust="0"/>
    <p:restoredTop sz="94357" autoAdjust="0"/>
  </p:normalViewPr>
  <p:slideViewPr>
    <p:cSldViewPr snapToGrid="0">
      <p:cViewPr varScale="1">
        <p:scale>
          <a:sx n="57" d="100"/>
          <a:sy n="57" d="100"/>
        </p:scale>
        <p:origin x="-90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7572E-CCD5-4EDF-A460-00A6C9BBA0F8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1F095-81AA-4B0F-BD73-B998E98D9E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03732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66559-0218-4370-93D1-242A36FD417B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C21A4-526A-4EB1-B8A5-286EAFEA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6602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1249363"/>
            <a:ext cx="5992812" cy="33718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0483">
              <a:defRPr/>
            </a:pPr>
            <a:endParaRPr lang="ru-RU" dirty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38CDCB-91F1-47A3-A901-535821CE4D41}" type="slidenum">
              <a:rPr lang="ru-RU" altLang="ru-RU">
                <a:solidFill>
                  <a:srgbClr val="000000"/>
                </a:solidFill>
              </a:rPr>
              <a:pPr/>
              <a:t>1</a:t>
            </a:fld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2" name="Верхний колонтитул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45398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B1BC-ED5C-4BED-9B36-4B8EEB78FB8B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0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CB01-2C57-4DEA-B6A2-3D7165BADD19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02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5D4E-0BE6-4073-959C-CE392EA3D5CE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43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2"/>
            <a:ext cx="12192000" cy="338667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6489701"/>
            <a:ext cx="12192000" cy="3683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" y="2697821"/>
            <a:ext cx="12191999" cy="14318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23"/>
            </a:lvl1pPr>
            <a:lvl2pPr marL="385005" indent="0" algn="ctr">
              <a:buNone/>
              <a:defRPr sz="1684"/>
            </a:lvl2pPr>
            <a:lvl3pPr marL="770007" indent="0" algn="ctr">
              <a:buNone/>
              <a:defRPr sz="1515"/>
            </a:lvl3pPr>
            <a:lvl4pPr marL="1155012" indent="0" algn="ctr">
              <a:buNone/>
              <a:defRPr sz="1348"/>
            </a:lvl4pPr>
            <a:lvl5pPr marL="1540017" indent="0" algn="ctr">
              <a:buNone/>
              <a:defRPr sz="1348"/>
            </a:lvl5pPr>
            <a:lvl6pPr marL="1925019" indent="0" algn="ctr">
              <a:buNone/>
              <a:defRPr sz="1348"/>
            </a:lvl6pPr>
            <a:lvl7pPr marL="2310024" indent="0" algn="ctr">
              <a:buNone/>
              <a:defRPr sz="1348"/>
            </a:lvl7pPr>
            <a:lvl8pPr marL="2695027" indent="0" algn="ctr">
              <a:buNone/>
              <a:defRPr sz="1348"/>
            </a:lvl8pPr>
            <a:lvl9pPr marL="3080030" indent="0" algn="ctr">
              <a:buNone/>
              <a:defRPr sz="1348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411947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 userDrawn="1"/>
        </p:nvSpPr>
        <p:spPr>
          <a:xfrm>
            <a:off x="11664619" y="6597352"/>
            <a:ext cx="527381" cy="251123"/>
          </a:xfrm>
          <a:prstGeom prst="rect">
            <a:avLst/>
          </a:prstGeom>
          <a:solidFill>
            <a:srgbClr val="105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B2C8A166-E239-45D6-A918-DB8DA8F20EE0}" type="slidenum">
              <a:rPr lang="en-US" sz="1200" b="1" smtClean="0">
                <a:solidFill>
                  <a:schemeClr val="bg1"/>
                </a:solidFill>
                <a:latin typeface="Arial" charset="0"/>
                <a:ea typeface="ＭＳ Ｐゴシック" charset="-128"/>
                <a:cs typeface="Arial" charset="0"/>
              </a:rPr>
              <a:pPr algn="ctr">
                <a:defRPr/>
              </a:pPr>
              <a:t>‹#›</a:t>
            </a:fld>
            <a:endParaRPr lang="en-US" sz="1200" b="1" dirty="0">
              <a:solidFill>
                <a:schemeClr val="bg1"/>
              </a:solidFill>
              <a:latin typeface="Arial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19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1E5DD-BCDA-48FA-BE62-7AE7C7F673AE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88925-6637-41EF-8A00-1D2F9619953C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53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C036-AD97-4F97-9FED-EC5295458508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5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2A422-8AAC-4F4B-8F61-A4B46A56DE17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7AD70-1AD2-409B-89A1-A3806788C0A0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0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3ECE7-8C0A-44F7-8ED9-C15FE228C522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1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C645A-25FD-42A8-AB2A-6594542F1915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3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CCD1-57B1-4084-BD06-6679E7F3581C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68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F9FE8-1677-4DFB-A087-AD0F16A1EF46}" type="datetime1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F27C0-2623-4F15-BD5E-5AF97A788A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8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afmrk.gov.kz/" TargetMode="External"/><Relationship Id="rId2" Type="http://schemas.openxmlformats.org/officeDocument/2006/relationships/hyperlink" Target="http://www.web-sfm.kfm.kz/)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4682069" y="6129867"/>
            <a:ext cx="40957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г. Нур-Султан, 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апрель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2021 г</a:t>
            </a: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altLang="ru-RU" sz="16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2133600" y="1950495"/>
            <a:ext cx="9618133" cy="232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от 28 августа 2009 года № 191-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противодействии легализации (отмыванию) доходов, полученных преступным путем, </a:t>
            </a:r>
          </a:p>
          <a:p>
            <a:pPr algn="ctr" fontAlgn="base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финансированию терроризма»</a:t>
            </a:r>
          </a:p>
          <a:p>
            <a:pPr algn="ctr" fontAlgn="base"/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(обновление по состоянию на 16.12.2020 года)</a:t>
            </a:r>
          </a:p>
        </p:txBody>
      </p:sp>
      <p:grpSp>
        <p:nvGrpSpPr>
          <p:cNvPr id="2" name="Группа 21"/>
          <p:cNvGrpSpPr>
            <a:grpSpLocks/>
          </p:cNvGrpSpPr>
          <p:nvPr/>
        </p:nvGrpSpPr>
        <p:grpSpPr bwMode="auto">
          <a:xfrm>
            <a:off x="541867" y="3930654"/>
            <a:ext cx="1295400" cy="2468033"/>
            <a:chOff x="464265" y="2731224"/>
            <a:chExt cx="970344" cy="1850030"/>
          </a:xfrm>
        </p:grpSpPr>
        <p:sp>
          <p:nvSpPr>
            <p:cNvPr id="6" name="Graphic 1">
              <a:extLst>
                <a:ext uri="{FF2B5EF4-FFF2-40B4-BE49-F238E27FC236}">
                  <a16:creationId xmlns="" xmlns:a16="http://schemas.microsoft.com/office/drawing/2014/main" id="{CDAC25EF-AFEA-4439-A9DB-1FDCE9105BD0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7" name="Graphic 1">
              <a:extLst>
                <a:ext uri="{FF2B5EF4-FFF2-40B4-BE49-F238E27FC236}">
                  <a16:creationId xmlns="" xmlns:a16="http://schemas.microsoft.com/office/drawing/2014/main" id="{D7287174-A699-43D7-BF52-983F2C87A585}"/>
                </a:ext>
              </a:extLst>
            </p:cNvPr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8" name="Graphic 1">
              <a:extLst>
                <a:ext uri="{FF2B5EF4-FFF2-40B4-BE49-F238E27FC236}">
                  <a16:creationId xmlns="" xmlns:a16="http://schemas.microsoft.com/office/drawing/2014/main" id="{39DC19A3-2CA9-466B-9E56-5CB1315CDC62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9" name="Graphic 1">
              <a:extLst>
                <a:ext uri="{FF2B5EF4-FFF2-40B4-BE49-F238E27FC236}">
                  <a16:creationId xmlns="" xmlns:a16="http://schemas.microsoft.com/office/drawing/2014/main" id="{43A6C331-DAB7-4EF7-8CD1-6D5C0CBEFD88}"/>
                </a:ext>
              </a:extLst>
            </p:cNvPr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10" name="Graphic 1">
              <a:extLst>
                <a:ext uri="{FF2B5EF4-FFF2-40B4-BE49-F238E27FC236}">
                  <a16:creationId xmlns="" xmlns:a16="http://schemas.microsoft.com/office/drawing/2014/main" id="{9CB97DE5-C22F-4254-84F1-ABC3F0984C2F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11" name="Graphic 1">
              <a:extLst>
                <a:ext uri="{FF2B5EF4-FFF2-40B4-BE49-F238E27FC236}">
                  <a16:creationId xmlns="" xmlns:a16="http://schemas.microsoft.com/office/drawing/2014/main" id="{F71A59EC-7D40-411C-B49E-5A2FD5BA283D}"/>
                </a:ext>
              </a:extLst>
            </p:cNvPr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12" name="Graphic 1">
              <a:extLst>
                <a:ext uri="{FF2B5EF4-FFF2-40B4-BE49-F238E27FC236}">
                  <a16:creationId xmlns="" xmlns:a16="http://schemas.microsoft.com/office/drawing/2014/main" id="{9FD6EF18-D52A-4935-9D27-8F881CD42963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13" name="Graphic 1">
              <a:extLst>
                <a:ext uri="{FF2B5EF4-FFF2-40B4-BE49-F238E27FC236}">
                  <a16:creationId xmlns="" xmlns:a16="http://schemas.microsoft.com/office/drawing/2014/main" id="{6933ADBB-F65B-498E-B689-1582A5779D00}"/>
                </a:ext>
              </a:extLst>
            </p:cNvPr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</p:grpSp>
      <p:grpSp>
        <p:nvGrpSpPr>
          <p:cNvPr id="3" name="Группа 29"/>
          <p:cNvGrpSpPr>
            <a:grpSpLocks/>
          </p:cNvGrpSpPr>
          <p:nvPr/>
        </p:nvGrpSpPr>
        <p:grpSpPr bwMode="auto">
          <a:xfrm>
            <a:off x="541867" y="421218"/>
            <a:ext cx="1295400" cy="1856316"/>
            <a:chOff x="464265" y="499361"/>
            <a:chExt cx="970344" cy="1391523"/>
          </a:xfrm>
        </p:grpSpPr>
        <p:sp>
          <p:nvSpPr>
            <p:cNvPr id="38" name="Graphic 1">
              <a:extLst>
                <a:ext uri="{FF2B5EF4-FFF2-40B4-BE49-F238E27FC236}">
                  <a16:creationId xmlns="" xmlns:a16="http://schemas.microsoft.com/office/drawing/2014/main" id="{39DC19A3-2CA9-466B-9E56-5CB1315CDC62}"/>
                </a:ext>
              </a:extLst>
            </p:cNvPr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39" name="Graphic 1">
              <a:extLst>
                <a:ext uri="{FF2B5EF4-FFF2-40B4-BE49-F238E27FC236}">
                  <a16:creationId xmlns="" xmlns:a16="http://schemas.microsoft.com/office/drawing/2014/main" id="{43A6C331-DAB7-4EF7-8CD1-6D5C0CBEFD88}"/>
                </a:ext>
              </a:extLst>
            </p:cNvPr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40" name="Graphic 1">
              <a:extLst>
                <a:ext uri="{FF2B5EF4-FFF2-40B4-BE49-F238E27FC236}">
                  <a16:creationId xmlns="" xmlns:a16="http://schemas.microsoft.com/office/drawing/2014/main" id="{9CB97DE5-C22F-4254-84F1-ABC3F0984C2F}"/>
                </a:ext>
              </a:extLst>
            </p:cNvPr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41" name="Graphic 1">
              <a:extLst>
                <a:ext uri="{FF2B5EF4-FFF2-40B4-BE49-F238E27FC236}">
                  <a16:creationId xmlns="" xmlns:a16="http://schemas.microsoft.com/office/drawing/2014/main" id="{F71A59EC-7D40-411C-B49E-5A2FD5BA283D}"/>
                </a:ext>
              </a:extLst>
            </p:cNvPr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42" name="Graphic 1">
              <a:extLst>
                <a:ext uri="{FF2B5EF4-FFF2-40B4-BE49-F238E27FC236}">
                  <a16:creationId xmlns="" xmlns:a16="http://schemas.microsoft.com/office/drawing/2014/main" id="{9FD6EF18-D52A-4935-9D27-8F881CD42963}"/>
                </a:ext>
              </a:extLst>
            </p:cNvPr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  <p:sp>
          <p:nvSpPr>
            <p:cNvPr id="43" name="Graphic 1">
              <a:extLst>
                <a:ext uri="{FF2B5EF4-FFF2-40B4-BE49-F238E27FC236}">
                  <a16:creationId xmlns="" xmlns:a16="http://schemas.microsoft.com/office/drawing/2014/main" id="{6933ADBB-F65B-498E-B689-1582A5779D00}"/>
                </a:ext>
              </a:extLst>
            </p:cNvPr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>
                <a:defRPr/>
              </a:pPr>
              <a:endParaRPr lang="ru-RU" sz="2400" dirty="0"/>
            </a:p>
          </p:txBody>
        </p:sp>
      </p:grpSp>
      <p:sp>
        <p:nvSpPr>
          <p:cNvPr id="22" name="object 11">
            <a:extLst>
              <a:ext uri="{FF2B5EF4-FFF2-40B4-BE49-F238E27FC236}">
                <a16:creationId xmlns="" xmlns:a16="http://schemas.microsoft.com/office/drawing/2014/main" id="{CEF824EB-0F35-4AF2-B7B2-6F26E8422EB7}"/>
              </a:ext>
            </a:extLst>
          </p:cNvPr>
          <p:cNvSpPr/>
          <p:nvPr/>
        </p:nvSpPr>
        <p:spPr>
          <a:xfrm>
            <a:off x="369945" y="2428870"/>
            <a:ext cx="1639243" cy="1357321"/>
          </a:xfrm>
          <a:prstGeom prst="rect">
            <a:avLst/>
          </a:prstGeom>
          <a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4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 wrap="square" lIns="0" tIns="0" rIns="0" bIns="0" rtlCol="0"/>
          <a:lstStyle/>
          <a:p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352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1706380"/>
            <a:ext cx="11385176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alt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Для субъектов финансового мониторинга имеется ряд процедур для соблюдения Закона и требовании нормативно правовых актов:</a:t>
            </a:r>
            <a:endParaRPr lang="ru-RU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fontAlgn="base">
              <a:buFontTx/>
              <a:buAutoNum type="arabicPeriod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от 28 августа 2009 года № 191-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«О противодействии легализации (отмыванию) доходов, полученных преступным путем, и финансированию терроризма»;</a:t>
            </a:r>
          </a:p>
          <a:p>
            <a:pPr marL="342900" indent="-342900" algn="just" fontAlgn="base">
              <a:buAutoNum type="arabicPeriod"/>
            </a:pP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fontAlgn="base">
              <a:buFontTx/>
              <a:buAutoNum type="arabicPeriod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Министра финансов Республики Казахстан от 30 сентября 2020 года № 938 Об утверждении Правил представления субъектами финансового мониторинга сведений и информации об операциях, подлежащих финансовому мониторингу, и признаков определения подозрительной операции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 algn="just" fontAlgn="base">
              <a:buFontTx/>
              <a:buAutoNum type="arabicPeriod"/>
            </a:pP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fontAlgn="base">
              <a:buFontTx/>
              <a:buAutoNum type="arabicPeriod"/>
            </a:pPr>
            <a:r>
              <a:rPr lang="x-none" b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«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</a:t>
            </a:r>
            <a:r>
              <a:rPr lang="x-none" b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 правилам внутреннего контроля в целях противодействия легализации (отмыванию) доходов, полученных преступным путем, и финансированию терроризма для не финансового сектора»</a:t>
            </a:r>
            <a:r>
              <a:rPr lang="x-none" b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утвержденны Министром финансов Республики Казахстан от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28 сентября 2020 года № 926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fontAlgn="base">
              <a:buAutoNum type="arabicPeriod"/>
            </a:pP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fontAlgn="base">
              <a:buAutoNum type="arabicPeriod"/>
            </a:pPr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altLang="ru-RU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9B41B3C-F6B9-4D37-8A9F-E3BEBE501B29}"/>
              </a:ext>
            </a:extLst>
          </p:cNvPr>
          <p:cNvSpPr txBox="1"/>
          <p:nvPr/>
        </p:nvSpPr>
        <p:spPr>
          <a:xfrm>
            <a:off x="107270" y="585926"/>
            <a:ext cx="11788807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 fontAlgn="base"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Бухгалтерские организации и профессиональные бухгалтеры, осуществляющие предпринимательскую деятельность в сфере бухгалтерского учета, аудиторские организации</a:t>
            </a:r>
            <a:r>
              <a:rPr lang="ru-RU" sz="2000" dirty="0" smtClean="0"/>
              <a:t> </a:t>
            </a:r>
            <a:r>
              <a:rPr lang="ru-RU" sz="2000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являются субъектами финансового мониторинга </a:t>
            </a:r>
            <a:r>
              <a:rPr lang="ru-RU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согласно подпункту 8, пункта 1 статьи 3, Закона о ПОД/ФТ.</a:t>
            </a:r>
            <a:endParaRPr lang="ru-RU" sz="20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212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0" y="2940424"/>
            <a:ext cx="5682916" cy="16235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80000"/>
                </a:solidFill>
                <a:latin typeface="Arial"/>
                <a:cs typeface="Arial"/>
              </a:rPr>
              <a:t>«ПОДОЗРИТЕЛЬНЫЕ </a:t>
            </a:r>
            <a:r>
              <a:rPr sz="1200" b="1" spc="-5" dirty="0" smtClean="0">
                <a:solidFill>
                  <a:srgbClr val="F80000"/>
                </a:solidFill>
                <a:latin typeface="Arial"/>
                <a:cs typeface="Arial"/>
              </a:rPr>
              <a:t>ОПЕРАЦИИ»</a:t>
            </a:r>
            <a:endParaRPr lang="ru-RU" sz="1200" b="1" spc="-5" dirty="0" smtClean="0">
              <a:solidFill>
                <a:srgbClr val="F8000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700" b="1" spc="-5" dirty="0" smtClean="0">
              <a:solidFill>
                <a:srgbClr val="F80000"/>
              </a:solidFill>
              <a:latin typeface="Arial"/>
              <a:cs typeface="Arial"/>
            </a:endParaRPr>
          </a:p>
          <a:p>
            <a:r>
              <a:rPr lang="ru-RU" sz="1200" dirty="0" smtClean="0">
                <a:cs typeface="Microsoft Uighur" pitchFamily="2" charset="-78"/>
              </a:rPr>
              <a:t> </a:t>
            </a:r>
            <a:r>
              <a:rPr lang="ru-RU" sz="12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- Совершение клиентом действий, направленных на уклонение от надлежащей проверки и (или) финансового мониторинга, предусмотренных настоящим Законом;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 - Совершение клиентом операции с деньгами и (или) иным имуществом, по которой имеются основания полагать, что она направлена на </a:t>
            </a:r>
            <a:r>
              <a:rPr lang="ru-RU" sz="1200" dirty="0" err="1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обналичивание</a:t>
            </a:r>
            <a:r>
              <a:rPr lang="ru-RU" sz="1200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 денег, полученных преступным путем;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buFont typeface="Wingdings" pitchFamily="2" charset="2"/>
              <a:buChar char="§"/>
            </a:pP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56157" y="4457110"/>
            <a:ext cx="5598695" cy="1190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buFont typeface="Wingdings" pitchFamily="2" charset="2"/>
              <a:buChar char="§"/>
            </a:pPr>
            <a:r>
              <a:rPr lang="ru-RU" sz="1200" b="1" spc="-20" dirty="0" smtClean="0">
                <a:solidFill>
                  <a:srgbClr val="F80000"/>
                </a:solidFill>
                <a:latin typeface="Arial"/>
                <a:cs typeface="Arial"/>
              </a:rPr>
              <a:t> Д</a:t>
            </a:r>
            <a:r>
              <a:rPr sz="1200" b="1" spc="-20" dirty="0" err="1" smtClean="0">
                <a:solidFill>
                  <a:srgbClr val="F80000"/>
                </a:solidFill>
                <a:latin typeface="Arial"/>
                <a:cs typeface="Arial"/>
              </a:rPr>
              <a:t>еятельность</a:t>
            </a:r>
            <a:r>
              <a:rPr lang="ru-RU" sz="1200" b="1" spc="-20" dirty="0" smtClean="0">
                <a:solidFill>
                  <a:srgbClr val="F80000"/>
                </a:solidFill>
                <a:latin typeface="Arial"/>
                <a:cs typeface="Arial"/>
              </a:rPr>
              <a:t> </a:t>
            </a:r>
            <a:r>
              <a:rPr lang="ru-RU"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клиентов</a:t>
            </a:r>
            <a:r>
              <a:rPr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,</a:t>
            </a:r>
            <a:r>
              <a:rPr sz="1200" spc="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15" dirty="0">
                <a:solidFill>
                  <a:srgbClr val="053077"/>
                </a:solidFill>
                <a:latin typeface="Microsoft Sans Serif"/>
                <a:cs typeface="Microsoft Sans Serif"/>
              </a:rPr>
              <a:t>операции</a:t>
            </a:r>
            <a:r>
              <a:rPr sz="1200" spc="5" dirty="0">
                <a:solidFill>
                  <a:srgbClr val="053077"/>
                </a:solidFill>
                <a:latin typeface="Microsoft Sans Serif"/>
                <a:cs typeface="Microsoft Sans Serif"/>
              </a:rPr>
              <a:t> либо </a:t>
            </a:r>
            <a:r>
              <a:rPr sz="1200" spc="15" dirty="0">
                <a:solidFill>
                  <a:srgbClr val="053077"/>
                </a:solidFill>
                <a:latin typeface="Microsoft Sans Serif"/>
                <a:cs typeface="Microsoft Sans Serif"/>
              </a:rPr>
              <a:t>попытки</a:t>
            </a:r>
            <a:r>
              <a:rPr sz="1200" spc="5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35" dirty="0" err="1">
                <a:solidFill>
                  <a:srgbClr val="053077"/>
                </a:solidFill>
                <a:latin typeface="Microsoft Sans Serif"/>
                <a:cs typeface="Microsoft Sans Serif"/>
              </a:rPr>
              <a:t>их</a:t>
            </a:r>
            <a:r>
              <a:rPr sz="1200" spc="5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dirty="0" err="1" smtClean="0">
                <a:solidFill>
                  <a:srgbClr val="053077"/>
                </a:solidFill>
                <a:latin typeface="Microsoft Sans Serif"/>
                <a:cs typeface="Microsoft Sans Serif"/>
              </a:rPr>
              <a:t>совершения</a:t>
            </a:r>
            <a:r>
              <a:rPr sz="1200" dirty="0">
                <a:solidFill>
                  <a:srgbClr val="053077"/>
                </a:solidFill>
                <a:latin typeface="Microsoft Sans Serif"/>
                <a:cs typeface="Microsoft Sans Serif"/>
              </a:rPr>
              <a:t>, </a:t>
            </a:r>
            <a:r>
              <a:rPr sz="1200" dirty="0" err="1" smtClean="0">
                <a:solidFill>
                  <a:srgbClr val="053077"/>
                </a:solidFill>
                <a:latin typeface="Microsoft Sans Serif"/>
                <a:cs typeface="Microsoft Sans Serif"/>
              </a:rPr>
              <a:t>признанные</a:t>
            </a:r>
            <a:r>
              <a:rPr lang="ru-RU" sz="120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подозрительными </a:t>
            </a:r>
            <a:r>
              <a:rPr lang="ru-RU" sz="1200" spc="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в</a:t>
            </a:r>
            <a:r>
              <a:rPr lang="ru-RU" sz="1200" spc="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lang="ru-RU" sz="1200" spc="-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соответствии </a:t>
            </a:r>
            <a:r>
              <a:rPr lang="ru-RU" sz="120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Правила внутреннего контроля;</a:t>
            </a:r>
            <a:endParaRPr lang="ru-RU" sz="200" dirty="0" smtClean="0">
              <a:solidFill>
                <a:srgbClr val="053077"/>
              </a:solidFill>
              <a:latin typeface="Microsoft Sans Serif"/>
              <a:cs typeface="Microsoft Sans Serif"/>
            </a:endParaRPr>
          </a:p>
          <a:p>
            <a:pPr marL="12700">
              <a:spcBef>
                <a:spcPts val="100"/>
              </a:spcBef>
            </a:pPr>
            <a:endParaRPr lang="ru-RU" sz="200" dirty="0" smtClean="0">
              <a:solidFill>
                <a:srgbClr val="053077"/>
              </a:solidFill>
              <a:latin typeface="Microsoft Sans Serif"/>
              <a:cs typeface="Microsoft Sans Serif"/>
            </a:endParaRPr>
          </a:p>
          <a:p>
            <a:pPr marL="12700">
              <a:spcBef>
                <a:spcPts val="100"/>
              </a:spcBef>
              <a:buFont typeface="Wingdings" pitchFamily="2" charset="2"/>
              <a:buChar char="§"/>
            </a:pPr>
            <a:r>
              <a:rPr lang="ru-RU" sz="1200" b="1" spc="-15" dirty="0" smtClean="0">
                <a:solidFill>
                  <a:srgbClr val="F80000"/>
                </a:solidFill>
                <a:latin typeface="Arial"/>
                <a:cs typeface="Arial"/>
              </a:rPr>
              <a:t>Иные</a:t>
            </a:r>
            <a:r>
              <a:rPr lang="ru-RU" sz="1200" b="1" spc="5" dirty="0" smtClean="0">
                <a:solidFill>
                  <a:srgbClr val="F80000"/>
                </a:solidFill>
                <a:latin typeface="Arial"/>
                <a:cs typeface="Arial"/>
              </a:rPr>
              <a:t> </a:t>
            </a:r>
            <a:r>
              <a:rPr lang="ru-RU" sz="1200" spc="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операции признанные Вами подозрительными в соответствии с Вашим опытом.</a:t>
            </a:r>
            <a:endParaRPr lang="ru-RU" sz="1200" dirty="0" smtClean="0">
              <a:latin typeface="Microsoft Sans Serif"/>
              <a:cs typeface="Microsoft Sans Serif"/>
            </a:endParaRPr>
          </a:p>
          <a:p>
            <a:pPr marL="12700">
              <a:spcBef>
                <a:spcPts val="100"/>
              </a:spcBef>
              <a:buFont typeface="Wingdings" pitchFamily="2" charset="2"/>
              <a:buChar char="§"/>
            </a:pP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4948" y="5899438"/>
            <a:ext cx="4286748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66520" algn="l"/>
              </a:tabLst>
            </a:pPr>
            <a:r>
              <a:rPr sz="800" b="1" spc="35" dirty="0">
                <a:solidFill>
                  <a:srgbClr val="053077"/>
                </a:solidFill>
                <a:latin typeface="Trebuchet MS"/>
                <a:cs typeface="Trebuchet MS"/>
              </a:rPr>
              <a:t>*Закон  </a:t>
            </a:r>
            <a:r>
              <a:rPr sz="800" b="1" spc="150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80" dirty="0">
                <a:solidFill>
                  <a:srgbClr val="053077"/>
                </a:solidFill>
                <a:latin typeface="Trebuchet MS"/>
                <a:cs typeface="Trebuchet MS"/>
              </a:rPr>
              <a:t>О </a:t>
            </a:r>
            <a:r>
              <a:rPr sz="800" b="1" spc="385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50" dirty="0">
                <a:solidFill>
                  <a:srgbClr val="053077"/>
                </a:solidFill>
                <a:latin typeface="Trebuchet MS"/>
                <a:cs typeface="Trebuchet MS"/>
              </a:rPr>
              <a:t>ПОД/ФТ	</a:t>
            </a:r>
            <a:r>
              <a:rPr sz="800" b="1" spc="65" dirty="0">
                <a:solidFill>
                  <a:srgbClr val="053077"/>
                </a:solidFill>
                <a:latin typeface="Trebuchet MS"/>
                <a:cs typeface="Trebuchet MS"/>
              </a:rPr>
              <a:t>РК  </a:t>
            </a:r>
            <a:r>
              <a:rPr sz="800" b="1" spc="70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105" dirty="0">
                <a:solidFill>
                  <a:srgbClr val="053077"/>
                </a:solidFill>
                <a:latin typeface="Trebuchet MS"/>
                <a:cs typeface="Trebuchet MS"/>
              </a:rPr>
              <a:t>– </a:t>
            </a:r>
            <a:r>
              <a:rPr sz="800" b="1" spc="335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40" dirty="0">
                <a:solidFill>
                  <a:srgbClr val="053077"/>
                </a:solidFill>
                <a:latin typeface="Trebuchet MS"/>
                <a:cs typeface="Trebuchet MS"/>
              </a:rPr>
              <a:t>Закон  </a:t>
            </a:r>
            <a:r>
              <a:rPr sz="800" b="1" spc="120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20" dirty="0" err="1">
                <a:solidFill>
                  <a:srgbClr val="053077"/>
                </a:solidFill>
                <a:latin typeface="Trebuchet MS"/>
                <a:cs typeface="Trebuchet MS"/>
              </a:rPr>
              <a:t>Республики</a:t>
            </a:r>
            <a:r>
              <a:rPr sz="800" b="1" spc="20" dirty="0">
                <a:solidFill>
                  <a:srgbClr val="053077"/>
                </a:solidFill>
                <a:latin typeface="Trebuchet MS"/>
                <a:cs typeface="Trebuchet MS"/>
              </a:rPr>
              <a:t>  </a:t>
            </a:r>
            <a:r>
              <a:rPr sz="800" b="1" spc="160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30" dirty="0" err="1" smtClean="0">
                <a:solidFill>
                  <a:srgbClr val="053077"/>
                </a:solidFill>
                <a:latin typeface="Trebuchet MS"/>
                <a:cs typeface="Trebuchet MS"/>
              </a:rPr>
              <a:t>Казахстан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12305" y="6009996"/>
            <a:ext cx="4659391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800" b="1" spc="30" dirty="0" smtClean="0">
                <a:solidFill>
                  <a:srgbClr val="053077"/>
                </a:solidFill>
                <a:latin typeface="Trebuchet MS"/>
                <a:cs typeface="Trebuchet MS"/>
              </a:rPr>
              <a:t>«О </a:t>
            </a:r>
            <a:r>
              <a:rPr sz="800" b="1" spc="20" dirty="0" err="1" smtClean="0">
                <a:solidFill>
                  <a:srgbClr val="053077"/>
                </a:solidFill>
                <a:latin typeface="Trebuchet MS"/>
                <a:cs typeface="Trebuchet MS"/>
              </a:rPr>
              <a:t>противодействии</a:t>
            </a:r>
            <a:r>
              <a:rPr sz="800" b="1" spc="20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215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25" dirty="0" err="1" smtClean="0">
                <a:solidFill>
                  <a:srgbClr val="053077"/>
                </a:solidFill>
                <a:latin typeface="Trebuchet MS"/>
                <a:cs typeface="Trebuchet MS"/>
              </a:rPr>
              <a:t>легализации</a:t>
            </a:r>
            <a:r>
              <a:rPr sz="800" b="1" spc="25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210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35" dirty="0" smtClean="0">
                <a:solidFill>
                  <a:srgbClr val="053077"/>
                </a:solidFill>
                <a:latin typeface="Trebuchet MS"/>
                <a:cs typeface="Trebuchet MS"/>
              </a:rPr>
              <a:t>(</a:t>
            </a:r>
            <a:r>
              <a:rPr sz="800" b="1" spc="35" dirty="0" err="1" smtClean="0">
                <a:solidFill>
                  <a:srgbClr val="053077"/>
                </a:solidFill>
                <a:latin typeface="Trebuchet MS"/>
                <a:cs typeface="Trebuchet MS"/>
              </a:rPr>
              <a:t>отмыванию</a:t>
            </a:r>
            <a:r>
              <a:rPr sz="800" b="1" spc="35" dirty="0" smtClean="0">
                <a:solidFill>
                  <a:srgbClr val="053077"/>
                </a:solidFill>
                <a:latin typeface="Trebuchet MS"/>
                <a:cs typeface="Trebuchet MS"/>
              </a:rPr>
              <a:t>) </a:t>
            </a:r>
            <a:r>
              <a:rPr sz="800" b="1" spc="200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15" dirty="0" err="1" smtClean="0">
                <a:solidFill>
                  <a:srgbClr val="053077"/>
                </a:solidFill>
                <a:latin typeface="Trebuchet MS"/>
                <a:cs typeface="Trebuchet MS"/>
              </a:rPr>
              <a:t>доходов</a:t>
            </a:r>
            <a:r>
              <a:rPr sz="800" b="1" spc="15" dirty="0" smtClean="0">
                <a:solidFill>
                  <a:srgbClr val="053077"/>
                </a:solidFill>
                <a:latin typeface="Trebuchet MS"/>
                <a:cs typeface="Trebuchet MS"/>
              </a:rPr>
              <a:t>, </a:t>
            </a:r>
            <a:r>
              <a:rPr sz="800" b="1" spc="225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25" dirty="0" err="1" smtClean="0">
                <a:solidFill>
                  <a:srgbClr val="053077"/>
                </a:solidFill>
                <a:latin typeface="Trebuchet MS"/>
                <a:cs typeface="Trebuchet MS"/>
              </a:rPr>
              <a:t>полученных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07335" y="6123831"/>
            <a:ext cx="315442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20" dirty="0">
                <a:solidFill>
                  <a:srgbClr val="053077"/>
                </a:solidFill>
                <a:latin typeface="Trebuchet MS"/>
                <a:cs typeface="Trebuchet MS"/>
              </a:rPr>
              <a:t>преступным</a:t>
            </a:r>
            <a:r>
              <a:rPr sz="800" b="1" spc="-15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-5" dirty="0">
                <a:solidFill>
                  <a:srgbClr val="053077"/>
                </a:solidFill>
                <a:latin typeface="Trebuchet MS"/>
                <a:cs typeface="Trebuchet MS"/>
              </a:rPr>
              <a:t>путем,</a:t>
            </a:r>
            <a:r>
              <a:rPr sz="800" b="1" spc="-10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053077"/>
                </a:solidFill>
                <a:latin typeface="Trebuchet MS"/>
                <a:cs typeface="Trebuchet MS"/>
              </a:rPr>
              <a:t>и</a:t>
            </a:r>
            <a:r>
              <a:rPr sz="800" b="1" spc="-15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35" dirty="0">
                <a:solidFill>
                  <a:srgbClr val="053077"/>
                </a:solidFill>
                <a:latin typeface="Trebuchet MS"/>
                <a:cs typeface="Trebuchet MS"/>
              </a:rPr>
              <a:t>финансированию</a:t>
            </a:r>
            <a:r>
              <a:rPr sz="800" b="1" spc="-10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800" b="1" spc="20" dirty="0">
                <a:solidFill>
                  <a:srgbClr val="053077"/>
                </a:solidFill>
                <a:latin typeface="Trebuchet MS"/>
                <a:cs typeface="Trebuchet MS"/>
              </a:rPr>
              <a:t>терроризма»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" y="0"/>
            <a:ext cx="12188380" cy="511327"/>
          </a:xfrm>
          <a:custGeom>
            <a:avLst/>
            <a:gdLst/>
            <a:ahLst/>
            <a:cxnLst/>
            <a:rect l="l" t="t" r="r" b="b"/>
            <a:pathLst>
              <a:path w="10690225" h="563880">
                <a:moveTo>
                  <a:pt x="10690021" y="0"/>
                </a:moveTo>
                <a:lnTo>
                  <a:pt x="0" y="0"/>
                </a:lnTo>
                <a:lnTo>
                  <a:pt x="0" y="563879"/>
                </a:lnTo>
                <a:lnTo>
                  <a:pt x="10690021" y="563879"/>
                </a:lnTo>
                <a:lnTo>
                  <a:pt x="10690021" y="0"/>
                </a:lnTo>
                <a:close/>
              </a:path>
            </a:pathLst>
          </a:custGeom>
          <a:solidFill>
            <a:srgbClr val="0530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13812" y="630084"/>
            <a:ext cx="11566472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20700" algn="ctr">
              <a:lnSpc>
                <a:spcPct val="100000"/>
              </a:lnSpc>
              <a:spcBef>
                <a:spcPts val="100"/>
              </a:spcBef>
            </a:pPr>
            <a:r>
              <a:rPr sz="2400" b="1" spc="60" dirty="0">
                <a:solidFill>
                  <a:srgbClr val="F80000"/>
                </a:solidFill>
                <a:latin typeface="Trebuchet MS"/>
                <a:cs typeface="Trebuchet MS"/>
              </a:rPr>
              <a:t>ПАМЯТКА </a:t>
            </a:r>
            <a:r>
              <a:rPr sz="2400" b="1" spc="70" dirty="0">
                <a:solidFill>
                  <a:srgbClr val="F80000"/>
                </a:solidFill>
                <a:latin typeface="Trebuchet MS"/>
                <a:cs typeface="Trebuchet MS"/>
              </a:rPr>
              <a:t>ДЛЯ </a:t>
            </a:r>
            <a:r>
              <a:rPr sz="2400" b="1" spc="50" dirty="0" smtClean="0">
                <a:solidFill>
                  <a:srgbClr val="F80000"/>
                </a:solidFill>
                <a:latin typeface="Trebuchet MS"/>
                <a:cs typeface="Trebuchet MS"/>
              </a:rPr>
              <a:t>БУХГАЛТЕРСКИХ</a:t>
            </a:r>
            <a:r>
              <a:rPr lang="ru-RU" sz="2400" b="1" spc="50" dirty="0" smtClean="0">
                <a:solidFill>
                  <a:srgbClr val="F80000"/>
                </a:solidFill>
                <a:latin typeface="Trebuchet MS"/>
                <a:cs typeface="Trebuchet MS"/>
              </a:rPr>
              <a:t>  И  </a:t>
            </a:r>
            <a:r>
              <a:rPr lang="ru-RU" sz="2400" b="1" spc="70" dirty="0" smtClean="0">
                <a:solidFill>
                  <a:srgbClr val="F80000"/>
                </a:solidFill>
                <a:latin typeface="Trebuchet MS"/>
                <a:cs typeface="Trebuchet MS"/>
              </a:rPr>
              <a:t>АУДИТОРСКИХ</a:t>
            </a:r>
            <a:r>
              <a:rPr sz="2400" b="1" spc="50" dirty="0" smtClean="0">
                <a:solidFill>
                  <a:srgbClr val="F80000"/>
                </a:solidFill>
                <a:latin typeface="Trebuchet MS"/>
                <a:cs typeface="Trebuchet MS"/>
              </a:rPr>
              <a:t> </a:t>
            </a:r>
            <a:r>
              <a:rPr sz="2400" b="1" spc="70" dirty="0" smtClean="0">
                <a:solidFill>
                  <a:srgbClr val="F80000"/>
                </a:solidFill>
                <a:latin typeface="Trebuchet MS"/>
                <a:cs typeface="Trebuchet MS"/>
              </a:rPr>
              <a:t>ОРГАНИЗАЦИЙ</a:t>
            </a:r>
            <a:endParaRPr sz="2400" dirty="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578224" y="-24603"/>
            <a:ext cx="1103433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0" dirty="0">
                <a:solidFill>
                  <a:schemeClr val="bg1"/>
                </a:solidFill>
              </a:rPr>
              <a:t>Агентство</a:t>
            </a:r>
            <a:r>
              <a:rPr sz="3200" spc="-145" dirty="0">
                <a:solidFill>
                  <a:schemeClr val="bg1"/>
                </a:solidFill>
              </a:rPr>
              <a:t> </a:t>
            </a:r>
            <a:r>
              <a:rPr sz="3200" spc="45" dirty="0">
                <a:solidFill>
                  <a:schemeClr val="bg1"/>
                </a:solidFill>
              </a:rPr>
              <a:t>Республики</a:t>
            </a:r>
            <a:r>
              <a:rPr sz="3200" spc="-145" dirty="0">
                <a:solidFill>
                  <a:schemeClr val="bg1"/>
                </a:solidFill>
              </a:rPr>
              <a:t> </a:t>
            </a:r>
            <a:r>
              <a:rPr sz="3200" spc="55" dirty="0">
                <a:solidFill>
                  <a:schemeClr val="bg1"/>
                </a:solidFill>
              </a:rPr>
              <a:t>Казахстан</a:t>
            </a:r>
            <a:r>
              <a:rPr sz="3200" spc="-140" dirty="0">
                <a:solidFill>
                  <a:schemeClr val="bg1"/>
                </a:solidFill>
              </a:rPr>
              <a:t> </a:t>
            </a:r>
            <a:r>
              <a:rPr sz="3200" spc="50" dirty="0">
                <a:solidFill>
                  <a:schemeClr val="bg1"/>
                </a:solidFill>
              </a:rPr>
              <a:t>по</a:t>
            </a:r>
            <a:r>
              <a:rPr sz="3200" spc="-145" dirty="0">
                <a:solidFill>
                  <a:schemeClr val="bg1"/>
                </a:solidFill>
              </a:rPr>
              <a:t> </a:t>
            </a:r>
            <a:r>
              <a:rPr sz="3200" spc="35" dirty="0">
                <a:solidFill>
                  <a:schemeClr val="bg1"/>
                </a:solidFill>
              </a:rPr>
              <a:t>финансовому</a:t>
            </a:r>
            <a:r>
              <a:rPr sz="3200" spc="-200" dirty="0">
                <a:solidFill>
                  <a:schemeClr val="bg1"/>
                </a:solidFill>
              </a:rPr>
              <a:t> </a:t>
            </a:r>
            <a:r>
              <a:rPr sz="3200" spc="30" dirty="0">
                <a:solidFill>
                  <a:schemeClr val="bg1"/>
                </a:solidFill>
              </a:rPr>
              <a:t>мониторингу</a:t>
            </a:r>
          </a:p>
        </p:txBody>
      </p:sp>
      <p:grpSp>
        <p:nvGrpSpPr>
          <p:cNvPr id="3" name="object 16"/>
          <p:cNvGrpSpPr/>
          <p:nvPr/>
        </p:nvGrpSpPr>
        <p:grpSpPr>
          <a:xfrm>
            <a:off x="-2270" y="5714966"/>
            <a:ext cx="5964234" cy="683497"/>
            <a:chOff x="-1991" y="6302337"/>
            <a:chExt cx="5231130" cy="753745"/>
          </a:xfrm>
        </p:grpSpPr>
        <p:sp>
          <p:nvSpPr>
            <p:cNvPr id="17" name="object 17"/>
            <p:cNvSpPr/>
            <p:nvPr/>
          </p:nvSpPr>
          <p:spPr>
            <a:xfrm>
              <a:off x="-1991" y="6302337"/>
              <a:ext cx="5231130" cy="753745"/>
            </a:xfrm>
            <a:custGeom>
              <a:avLst/>
              <a:gdLst/>
              <a:ahLst/>
              <a:cxnLst/>
              <a:rect l="l" t="t" r="r" b="b"/>
              <a:pathLst>
                <a:path w="5231130" h="753745">
                  <a:moveTo>
                    <a:pt x="4929212" y="0"/>
                  </a:moveTo>
                  <a:lnTo>
                    <a:pt x="3073" y="0"/>
                  </a:lnTo>
                  <a:lnTo>
                    <a:pt x="0" y="3073"/>
                  </a:lnTo>
                  <a:lnTo>
                    <a:pt x="0" y="750633"/>
                  </a:lnTo>
                  <a:lnTo>
                    <a:pt x="3073" y="753706"/>
                  </a:lnTo>
                  <a:lnTo>
                    <a:pt x="4922024" y="753706"/>
                  </a:lnTo>
                  <a:lnTo>
                    <a:pt x="4967627" y="750360"/>
                  </a:lnTo>
                  <a:lnTo>
                    <a:pt x="5011152" y="740640"/>
                  </a:lnTo>
                  <a:lnTo>
                    <a:pt x="5052124" y="725022"/>
                  </a:lnTo>
                  <a:lnTo>
                    <a:pt x="5090063" y="703986"/>
                  </a:lnTo>
                  <a:lnTo>
                    <a:pt x="5124492" y="678007"/>
                  </a:lnTo>
                  <a:lnTo>
                    <a:pt x="5154935" y="647565"/>
                  </a:lnTo>
                  <a:lnTo>
                    <a:pt x="5180914" y="613135"/>
                  </a:lnTo>
                  <a:lnTo>
                    <a:pt x="5201950" y="575196"/>
                  </a:lnTo>
                  <a:lnTo>
                    <a:pt x="5217567" y="534225"/>
                  </a:lnTo>
                  <a:lnTo>
                    <a:pt x="5227288" y="490699"/>
                  </a:lnTo>
                  <a:lnTo>
                    <a:pt x="5230634" y="445096"/>
                  </a:lnTo>
                  <a:lnTo>
                    <a:pt x="5230634" y="301421"/>
                  </a:lnTo>
                  <a:lnTo>
                    <a:pt x="5226689" y="252526"/>
                  </a:lnTo>
                  <a:lnTo>
                    <a:pt x="5215268" y="206143"/>
                  </a:lnTo>
                  <a:lnTo>
                    <a:pt x="5196990" y="162895"/>
                  </a:lnTo>
                  <a:lnTo>
                    <a:pt x="5172478" y="123400"/>
                  </a:lnTo>
                  <a:lnTo>
                    <a:pt x="5142350" y="88279"/>
                  </a:lnTo>
                  <a:lnTo>
                    <a:pt x="5107229" y="58152"/>
                  </a:lnTo>
                  <a:lnTo>
                    <a:pt x="5067733" y="33641"/>
                  </a:lnTo>
                  <a:lnTo>
                    <a:pt x="5024485" y="15365"/>
                  </a:lnTo>
                  <a:lnTo>
                    <a:pt x="4978105" y="3944"/>
                  </a:lnTo>
                  <a:lnTo>
                    <a:pt x="4929212" y="0"/>
                  </a:lnTo>
                  <a:close/>
                </a:path>
              </a:pathLst>
            </a:custGeom>
            <a:solidFill>
              <a:srgbClr val="0530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58241" y="6479247"/>
              <a:ext cx="429895" cy="379730"/>
            </a:xfrm>
            <a:custGeom>
              <a:avLst/>
              <a:gdLst/>
              <a:ahLst/>
              <a:cxnLst/>
              <a:rect l="l" t="t" r="r" b="b"/>
              <a:pathLst>
                <a:path w="429894" h="379729">
                  <a:moveTo>
                    <a:pt x="227380" y="290906"/>
                  </a:moveTo>
                  <a:lnTo>
                    <a:pt x="202107" y="290906"/>
                  </a:lnTo>
                  <a:lnTo>
                    <a:pt x="202107" y="316191"/>
                  </a:lnTo>
                  <a:lnTo>
                    <a:pt x="227380" y="316191"/>
                  </a:lnTo>
                  <a:lnTo>
                    <a:pt x="227380" y="290906"/>
                  </a:lnTo>
                  <a:close/>
                </a:path>
                <a:path w="429894" h="379729">
                  <a:moveTo>
                    <a:pt x="227380" y="101396"/>
                  </a:moveTo>
                  <a:lnTo>
                    <a:pt x="202107" y="101396"/>
                  </a:lnTo>
                  <a:lnTo>
                    <a:pt x="202107" y="265658"/>
                  </a:lnTo>
                  <a:lnTo>
                    <a:pt x="227380" y="265658"/>
                  </a:lnTo>
                  <a:lnTo>
                    <a:pt x="227380" y="101396"/>
                  </a:lnTo>
                  <a:close/>
                </a:path>
                <a:path w="429894" h="379729">
                  <a:moveTo>
                    <a:pt x="429488" y="321030"/>
                  </a:moveTo>
                  <a:lnTo>
                    <a:pt x="422351" y="289966"/>
                  </a:lnTo>
                  <a:lnTo>
                    <a:pt x="404202" y="259575"/>
                  </a:lnTo>
                  <a:lnTo>
                    <a:pt x="404202" y="320205"/>
                  </a:lnTo>
                  <a:lnTo>
                    <a:pt x="399034" y="336969"/>
                  </a:lnTo>
                  <a:lnTo>
                    <a:pt x="386549" y="349300"/>
                  </a:lnTo>
                  <a:lnTo>
                    <a:pt x="368617" y="354088"/>
                  </a:lnTo>
                  <a:lnTo>
                    <a:pt x="60871" y="354088"/>
                  </a:lnTo>
                  <a:lnTo>
                    <a:pt x="42926" y="349300"/>
                  </a:lnTo>
                  <a:lnTo>
                    <a:pt x="30441" y="336969"/>
                  </a:lnTo>
                  <a:lnTo>
                    <a:pt x="25285" y="320205"/>
                  </a:lnTo>
                  <a:lnTo>
                    <a:pt x="29311" y="302082"/>
                  </a:lnTo>
                  <a:lnTo>
                    <a:pt x="183324" y="44157"/>
                  </a:lnTo>
                  <a:lnTo>
                    <a:pt x="196913" y="29972"/>
                  </a:lnTo>
                  <a:lnTo>
                    <a:pt x="214744" y="25234"/>
                  </a:lnTo>
                  <a:lnTo>
                    <a:pt x="232575" y="29972"/>
                  </a:lnTo>
                  <a:lnTo>
                    <a:pt x="246164" y="44157"/>
                  </a:lnTo>
                  <a:lnTo>
                    <a:pt x="400177" y="302082"/>
                  </a:lnTo>
                  <a:lnTo>
                    <a:pt x="404202" y="320205"/>
                  </a:lnTo>
                  <a:lnTo>
                    <a:pt x="404202" y="259575"/>
                  </a:lnTo>
                  <a:lnTo>
                    <a:pt x="268325" y="32004"/>
                  </a:lnTo>
                  <a:lnTo>
                    <a:pt x="231216" y="2184"/>
                  </a:lnTo>
                  <a:lnTo>
                    <a:pt x="214744" y="0"/>
                  </a:lnTo>
                  <a:lnTo>
                    <a:pt x="198272" y="2184"/>
                  </a:lnTo>
                  <a:lnTo>
                    <a:pt x="161175" y="32004"/>
                  </a:lnTo>
                  <a:lnTo>
                    <a:pt x="7137" y="289966"/>
                  </a:lnTo>
                  <a:lnTo>
                    <a:pt x="0" y="321043"/>
                  </a:lnTo>
                  <a:lnTo>
                    <a:pt x="8724" y="349872"/>
                  </a:lnTo>
                  <a:lnTo>
                    <a:pt x="30073" y="371081"/>
                  </a:lnTo>
                  <a:lnTo>
                    <a:pt x="60871" y="379349"/>
                  </a:lnTo>
                  <a:lnTo>
                    <a:pt x="368617" y="379349"/>
                  </a:lnTo>
                  <a:lnTo>
                    <a:pt x="399402" y="371081"/>
                  </a:lnTo>
                  <a:lnTo>
                    <a:pt x="416509" y="354088"/>
                  </a:lnTo>
                  <a:lnTo>
                    <a:pt x="420763" y="349859"/>
                  </a:lnTo>
                  <a:lnTo>
                    <a:pt x="429488" y="3210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1233648" y="5787590"/>
            <a:ext cx="42853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Microsoft Sans Serif"/>
                <a:cs typeface="Microsoft Sans Serif"/>
              </a:rPr>
              <a:t>Предусмотрена административная </a:t>
            </a:r>
            <a:r>
              <a:rPr sz="12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ответственность </a:t>
            </a:r>
            <a:r>
              <a:rPr sz="1200" spc="-30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2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за</a:t>
            </a:r>
            <a:r>
              <a:rPr sz="12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200" b="1" spc="105" dirty="0">
                <a:solidFill>
                  <a:srgbClr val="FFFFFF"/>
                </a:solidFill>
                <a:latin typeface="Trebuchet MS"/>
                <a:cs typeface="Trebuchet MS"/>
              </a:rPr>
              <a:t>НАРУШЕНИЯ</a:t>
            </a:r>
            <a:r>
              <a:rPr sz="1200" b="1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40" dirty="0">
                <a:solidFill>
                  <a:srgbClr val="FFFFFF"/>
                </a:solidFill>
                <a:latin typeface="Trebuchet MS"/>
                <a:cs typeface="Trebuchet MS"/>
              </a:rPr>
              <a:t>требований</a:t>
            </a:r>
            <a:r>
              <a:rPr sz="1200" b="1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Закона</a:t>
            </a:r>
            <a:r>
              <a:rPr sz="12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200" spc="-80" dirty="0">
                <a:solidFill>
                  <a:srgbClr val="FFFFFF"/>
                </a:solidFill>
                <a:latin typeface="Microsoft Sans Serif"/>
                <a:cs typeface="Microsoft Sans Serif"/>
              </a:rPr>
              <a:t>«О</a:t>
            </a:r>
            <a:r>
              <a:rPr sz="12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2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П</a:t>
            </a:r>
            <a:r>
              <a:rPr sz="12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О</a:t>
            </a:r>
            <a:r>
              <a:rPr sz="12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Д/Ф</a:t>
            </a:r>
            <a:r>
              <a:rPr sz="1200" spc="-80" dirty="0">
                <a:solidFill>
                  <a:srgbClr val="FFFFFF"/>
                </a:solidFill>
                <a:latin typeface="Microsoft Sans Serif"/>
                <a:cs typeface="Microsoft Sans Serif"/>
              </a:rPr>
              <a:t>Т</a:t>
            </a:r>
            <a:r>
              <a:rPr sz="1200" spc="-95" dirty="0">
                <a:solidFill>
                  <a:srgbClr val="FFFFFF"/>
                </a:solidFill>
                <a:latin typeface="Microsoft Sans Serif"/>
                <a:cs typeface="Microsoft Sans Serif"/>
              </a:rPr>
              <a:t>»  </a:t>
            </a:r>
            <a:r>
              <a:rPr sz="12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(ст.214</a:t>
            </a:r>
            <a:r>
              <a:rPr sz="12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2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КоАП</a:t>
            </a:r>
            <a:r>
              <a:rPr sz="12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2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РК).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38937" y="1563348"/>
            <a:ext cx="225884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1200" b="1" spc="-30" dirty="0" smtClean="0">
                <a:solidFill>
                  <a:srgbClr val="F80000"/>
                </a:solidFill>
                <a:latin typeface="Arial"/>
                <a:cs typeface="Arial"/>
              </a:rPr>
              <a:t> 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99573" y="1079660"/>
            <a:ext cx="4894900" cy="451406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60"/>
              </a:spcBef>
            </a:pPr>
            <a:r>
              <a:rPr sz="1800" b="1" spc="65" dirty="0">
                <a:solidFill>
                  <a:srgbClr val="053077"/>
                </a:solidFill>
                <a:latin typeface="Trebuchet MS"/>
                <a:cs typeface="Trebuchet MS"/>
              </a:rPr>
              <a:t>ГДЕ</a:t>
            </a:r>
            <a:r>
              <a:rPr sz="1800" b="1" spc="-50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1800" b="1" spc="110" dirty="0">
                <a:solidFill>
                  <a:srgbClr val="053077"/>
                </a:solidFill>
                <a:latin typeface="Trebuchet MS"/>
                <a:cs typeface="Trebuchet MS"/>
              </a:rPr>
              <a:t>ПРОЙТИ</a:t>
            </a:r>
            <a:r>
              <a:rPr sz="1800" b="1" spc="-45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1800" b="1" spc="120" dirty="0">
                <a:solidFill>
                  <a:srgbClr val="053077"/>
                </a:solidFill>
                <a:latin typeface="Trebuchet MS"/>
                <a:cs typeface="Trebuchet MS"/>
              </a:rPr>
              <a:t>РЕГИСТРАЦИЮ</a:t>
            </a:r>
            <a:r>
              <a:rPr sz="1800" b="1" spc="120" dirty="0" smtClean="0">
                <a:solidFill>
                  <a:srgbClr val="053077"/>
                </a:solidFill>
                <a:latin typeface="Trebuchet MS"/>
                <a:cs typeface="Trebuchet MS"/>
              </a:rPr>
              <a:t>?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99572" y="1632446"/>
            <a:ext cx="3996428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5"/>
              </a:spcBef>
              <a:tabLst>
                <a:tab pos="1893570" algn="l"/>
              </a:tabLst>
            </a:pPr>
            <a:r>
              <a:rPr lang="ru-RU" sz="1200" b="1" spc="-20" dirty="0" smtClean="0">
                <a:solidFill>
                  <a:srgbClr val="F80000"/>
                </a:solidFill>
                <a:latin typeface="Arial"/>
                <a:cs typeface="Arial"/>
              </a:rPr>
              <a:t>В </a:t>
            </a:r>
            <a:r>
              <a:rPr lang="ru-RU" sz="1200" b="1" spc="-40" dirty="0" smtClean="0">
                <a:solidFill>
                  <a:srgbClr val="F80000"/>
                </a:solidFill>
                <a:latin typeface="Arial"/>
                <a:cs typeface="Arial"/>
              </a:rPr>
              <a:t>системе</a:t>
            </a:r>
            <a:r>
              <a:rPr lang="ru-RU" sz="1200" b="1" spc="-25" dirty="0" smtClean="0">
                <a:solidFill>
                  <a:srgbClr val="F80000"/>
                </a:solidFill>
                <a:latin typeface="Arial"/>
                <a:cs typeface="Arial"/>
              </a:rPr>
              <a:t> </a:t>
            </a:r>
            <a:r>
              <a:rPr lang="ru-RU" sz="1200" b="1" spc="25" dirty="0" smtClean="0">
                <a:solidFill>
                  <a:srgbClr val="F80000"/>
                </a:solidFill>
                <a:latin typeface="Arial"/>
                <a:cs typeface="Arial"/>
              </a:rPr>
              <a:t>WEB</a:t>
            </a:r>
            <a:r>
              <a:rPr lang="ru-RU" sz="1200" b="1" spc="-20" dirty="0" smtClean="0">
                <a:solidFill>
                  <a:srgbClr val="F80000"/>
                </a:solidFill>
                <a:latin typeface="Arial"/>
                <a:cs typeface="Arial"/>
              </a:rPr>
              <a:t> </a:t>
            </a:r>
            <a:r>
              <a:rPr lang="ru-RU" sz="1200" b="1" spc="5" dirty="0" smtClean="0">
                <a:solidFill>
                  <a:srgbClr val="F80000"/>
                </a:solidFill>
                <a:latin typeface="Arial"/>
                <a:cs typeface="Arial"/>
              </a:rPr>
              <a:t>СФМ</a:t>
            </a:r>
            <a:endParaRPr lang="ru-RU" sz="120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893570" algn="l"/>
              </a:tabLst>
            </a:pPr>
            <a:r>
              <a:rPr lang="ru-RU" sz="1200" spc="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на</a:t>
            </a:r>
            <a:r>
              <a:rPr lang="ru-RU" sz="120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lang="ru-RU" sz="1200" spc="-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сайте</a:t>
            </a:r>
            <a:r>
              <a:rPr lang="ru-RU" sz="1200" spc="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lang="ru-RU"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«Электронное </a:t>
            </a:r>
            <a:r>
              <a:rPr lang="ru-RU" sz="1200" spc="3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h</a:t>
            </a:r>
            <a:r>
              <a:rPr lang="ru-RU" sz="1200" spc="-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t</a:t>
            </a:r>
            <a:r>
              <a:rPr lang="ru-RU" sz="1200" spc="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tps</a:t>
            </a:r>
            <a:r>
              <a:rPr lang="ru-RU" sz="1200" spc="7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:</a:t>
            </a:r>
            <a:r>
              <a:rPr lang="ru-RU" sz="1200" spc="-5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/</a:t>
            </a:r>
            <a:r>
              <a:rPr lang="ru-RU" sz="1200" spc="-7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/</a:t>
            </a:r>
            <a:r>
              <a:rPr lang="ru-RU" sz="1200" spc="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afmr</a:t>
            </a:r>
            <a:r>
              <a:rPr lang="ru-RU" sz="1200" spc="2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k</a:t>
            </a:r>
            <a:r>
              <a:rPr lang="ru-RU" sz="1200" spc="-9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.</a:t>
            </a:r>
            <a:r>
              <a:rPr lang="ru-RU" sz="1200" spc="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g</a:t>
            </a:r>
            <a:r>
              <a:rPr lang="ru-RU" sz="1200" spc="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o</a:t>
            </a:r>
            <a:r>
              <a:rPr lang="ru-RU" sz="1200" spc="-4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v</a:t>
            </a:r>
            <a:r>
              <a:rPr lang="ru-RU" sz="1200" spc="-2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.</a:t>
            </a:r>
            <a:r>
              <a:rPr lang="ru-RU" sz="1200" spc="-5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k</a:t>
            </a:r>
            <a:r>
              <a:rPr lang="ru-RU" sz="1200" spc="-2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z</a:t>
            </a:r>
            <a:r>
              <a:rPr lang="ru-RU" sz="1200" spc="3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/</a:t>
            </a:r>
            <a:r>
              <a:rPr lang="ru-RU" sz="1200" spc="-4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).</a:t>
            </a:r>
            <a:r>
              <a:rPr lang="ru-RU"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lang="ru-RU" sz="1200" spc="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Вкладка</a:t>
            </a:r>
            <a:r>
              <a:rPr lang="ru-RU"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br>
              <a:rPr lang="ru-RU"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</a:br>
            <a:r>
              <a:rPr lang="ru-RU" sz="1200" spc="-6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«В</a:t>
            </a:r>
            <a:r>
              <a:rPr lang="ru-RU"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lang="ru-RU" sz="120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помощь  </a:t>
            </a:r>
            <a:r>
              <a:rPr lang="ru-RU" sz="1200" spc="-6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СФМ»,</a:t>
            </a:r>
            <a:r>
              <a:rPr lang="ru-RU" sz="1200" spc="-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lang="ru-RU"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далее </a:t>
            </a:r>
            <a:r>
              <a:rPr lang="ru-RU" sz="1200" spc="-6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«СДФО».</a:t>
            </a:r>
            <a:r>
              <a:rPr lang="ru-RU" sz="1200" spc="-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В </a:t>
            </a:r>
            <a:r>
              <a:rPr lang="ru-RU" sz="1200" spc="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окне</a:t>
            </a:r>
            <a:r>
              <a:rPr lang="ru-RU" sz="1200" spc="-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lang="ru-RU" sz="1200" spc="2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пройти</a:t>
            </a:r>
            <a:r>
              <a:rPr lang="ru-RU" sz="1200" spc="-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br>
              <a:rPr lang="ru-RU" sz="1200" spc="-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</a:br>
            <a:r>
              <a:rPr lang="ru-RU" sz="1200" spc="-6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по ссылке WEB СФМ            </a:t>
            </a:r>
            <a:r>
              <a:rPr lang="en-US" sz="1200" spc="-6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(https://</a:t>
            </a:r>
            <a:r>
              <a:rPr lang="en-US" sz="1200" spc="-60" dirty="0" smtClean="0">
                <a:solidFill>
                  <a:srgbClr val="053077"/>
                </a:solidFill>
                <a:latin typeface="Microsoft Sans Serif"/>
                <a:cs typeface="Microsoft Sans Serif"/>
                <a:hlinkClick r:id="rId2"/>
              </a:rPr>
              <a:t>www.web-sfm.kfm.kz/). </a:t>
            </a:r>
            <a:r>
              <a:rPr lang="ru-RU"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	</a:t>
            </a: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099573" y="1286954"/>
            <a:ext cx="347515" cy="252209"/>
          </a:xfrm>
          <a:custGeom>
            <a:avLst/>
            <a:gdLst/>
            <a:ahLst/>
            <a:cxnLst/>
            <a:rect l="l" t="t" r="r" b="b"/>
            <a:pathLst>
              <a:path w="278130" h="278130">
                <a:moveTo>
                  <a:pt x="138912" y="0"/>
                </a:moveTo>
                <a:lnTo>
                  <a:pt x="95004" y="7081"/>
                </a:lnTo>
                <a:lnTo>
                  <a:pt x="56872" y="26801"/>
                </a:lnTo>
                <a:lnTo>
                  <a:pt x="26801" y="56872"/>
                </a:lnTo>
                <a:lnTo>
                  <a:pt x="7081" y="95004"/>
                </a:lnTo>
                <a:lnTo>
                  <a:pt x="0" y="138912"/>
                </a:lnTo>
                <a:lnTo>
                  <a:pt x="7081" y="182820"/>
                </a:lnTo>
                <a:lnTo>
                  <a:pt x="26801" y="220953"/>
                </a:lnTo>
                <a:lnTo>
                  <a:pt x="56872" y="251023"/>
                </a:lnTo>
                <a:lnTo>
                  <a:pt x="95004" y="270743"/>
                </a:lnTo>
                <a:lnTo>
                  <a:pt x="138912" y="277825"/>
                </a:lnTo>
                <a:lnTo>
                  <a:pt x="182820" y="270743"/>
                </a:lnTo>
                <a:lnTo>
                  <a:pt x="220953" y="251023"/>
                </a:lnTo>
                <a:lnTo>
                  <a:pt x="251023" y="220953"/>
                </a:lnTo>
                <a:lnTo>
                  <a:pt x="270743" y="182820"/>
                </a:lnTo>
                <a:lnTo>
                  <a:pt x="277825" y="138912"/>
                </a:lnTo>
                <a:lnTo>
                  <a:pt x="270743" y="95004"/>
                </a:lnTo>
                <a:lnTo>
                  <a:pt x="251023" y="56872"/>
                </a:lnTo>
                <a:lnTo>
                  <a:pt x="220953" y="26801"/>
                </a:lnTo>
                <a:lnTo>
                  <a:pt x="182820" y="7081"/>
                </a:lnTo>
                <a:lnTo>
                  <a:pt x="138912" y="0"/>
                </a:lnTo>
                <a:close/>
              </a:path>
            </a:pathLst>
          </a:custGeom>
          <a:solidFill>
            <a:srgbClr val="F80000"/>
          </a:solidFill>
        </p:spPr>
        <p:txBody>
          <a:bodyPr wrap="square" lIns="0" tIns="0" rIns="0" bIns="0" rtlCol="0"/>
          <a:lstStyle/>
          <a:p>
            <a:pPr algn="ctr"/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186452" y="1286955"/>
            <a:ext cx="194753" cy="3058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900" b="1" spc="3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900">
              <a:latin typeface="Trebuchet MS"/>
              <a:cs typeface="Trebuchet MS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617273" y="1286954"/>
            <a:ext cx="317108" cy="252209"/>
          </a:xfrm>
          <a:custGeom>
            <a:avLst/>
            <a:gdLst/>
            <a:ahLst/>
            <a:cxnLst/>
            <a:rect l="l" t="t" r="r" b="b"/>
            <a:pathLst>
              <a:path w="278129" h="278130">
                <a:moveTo>
                  <a:pt x="138912" y="0"/>
                </a:moveTo>
                <a:lnTo>
                  <a:pt x="95004" y="7081"/>
                </a:lnTo>
                <a:lnTo>
                  <a:pt x="56872" y="26801"/>
                </a:lnTo>
                <a:lnTo>
                  <a:pt x="26801" y="56872"/>
                </a:lnTo>
                <a:lnTo>
                  <a:pt x="7081" y="95004"/>
                </a:lnTo>
                <a:lnTo>
                  <a:pt x="0" y="138912"/>
                </a:lnTo>
                <a:lnTo>
                  <a:pt x="7081" y="182820"/>
                </a:lnTo>
                <a:lnTo>
                  <a:pt x="26801" y="220953"/>
                </a:lnTo>
                <a:lnTo>
                  <a:pt x="56872" y="251023"/>
                </a:lnTo>
                <a:lnTo>
                  <a:pt x="95004" y="270743"/>
                </a:lnTo>
                <a:lnTo>
                  <a:pt x="138912" y="277825"/>
                </a:lnTo>
                <a:lnTo>
                  <a:pt x="182820" y="270743"/>
                </a:lnTo>
                <a:lnTo>
                  <a:pt x="220953" y="251023"/>
                </a:lnTo>
                <a:lnTo>
                  <a:pt x="251023" y="220953"/>
                </a:lnTo>
                <a:lnTo>
                  <a:pt x="270743" y="182820"/>
                </a:lnTo>
                <a:lnTo>
                  <a:pt x="277825" y="138912"/>
                </a:lnTo>
                <a:lnTo>
                  <a:pt x="270743" y="95004"/>
                </a:lnTo>
                <a:lnTo>
                  <a:pt x="251023" y="56872"/>
                </a:lnTo>
                <a:lnTo>
                  <a:pt x="220953" y="26801"/>
                </a:lnTo>
                <a:lnTo>
                  <a:pt x="182820" y="7081"/>
                </a:lnTo>
                <a:lnTo>
                  <a:pt x="138912" y="0"/>
                </a:lnTo>
                <a:close/>
              </a:path>
            </a:pathLst>
          </a:custGeom>
          <a:solidFill>
            <a:srgbClr val="F80000"/>
          </a:solidFill>
        </p:spPr>
        <p:txBody>
          <a:bodyPr wrap="square" lIns="0" tIns="0" rIns="0" bIns="0" rtlCol="0"/>
          <a:lstStyle/>
          <a:p>
            <a:pPr marL="12700" algn="ctr">
              <a:spcBef>
                <a:spcPts val="105"/>
              </a:spcBef>
            </a:pPr>
            <a:r>
              <a:rPr lang="ru-RU" sz="1900" b="1" spc="30" dirty="0" smtClean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1900" b="1" spc="3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617273" y="1217857"/>
            <a:ext cx="5386489" cy="1687257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228600" marR="30480" algn="just">
              <a:lnSpc>
                <a:spcPct val="98500"/>
              </a:lnSpc>
              <a:spcBef>
                <a:spcPts val="140"/>
              </a:spcBef>
              <a:tabLst>
                <a:tab pos="2611755" algn="l"/>
              </a:tabLst>
            </a:pPr>
            <a:r>
              <a:rPr lang="ru-RU" sz="2700" b="1" spc="187" baseline="1543" dirty="0" smtClean="0">
                <a:solidFill>
                  <a:srgbClr val="053077"/>
                </a:solidFill>
                <a:latin typeface="Trebuchet MS"/>
                <a:cs typeface="Trebuchet MS"/>
              </a:rPr>
              <a:t>   </a:t>
            </a:r>
            <a:r>
              <a:rPr sz="2700" b="1" spc="187" baseline="1543" dirty="0" smtClean="0">
                <a:solidFill>
                  <a:srgbClr val="053077"/>
                </a:solidFill>
                <a:latin typeface="Trebuchet MS"/>
                <a:cs typeface="Trebuchet MS"/>
              </a:rPr>
              <a:t>КАКИЕ</a:t>
            </a:r>
            <a:r>
              <a:rPr sz="2700" b="1" spc="-22" baseline="1543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2700" b="1" spc="217" baseline="1543" dirty="0" smtClean="0">
                <a:solidFill>
                  <a:srgbClr val="053077"/>
                </a:solidFill>
                <a:latin typeface="Trebuchet MS"/>
                <a:cs typeface="Trebuchet MS"/>
              </a:rPr>
              <a:t>ОПЕРАЦИИ</a:t>
            </a:r>
            <a:r>
              <a:rPr lang="ru-RU" sz="2700" b="1" spc="217" baseline="1543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1800" b="1" spc="120" dirty="0" smtClean="0">
                <a:solidFill>
                  <a:srgbClr val="053077"/>
                </a:solidFill>
                <a:latin typeface="Trebuchet MS"/>
                <a:cs typeface="Trebuchet MS"/>
              </a:rPr>
              <a:t>ПОДЛЕЖАТ</a:t>
            </a:r>
            <a:r>
              <a:rPr lang="ru-RU" sz="1800" b="1" spc="120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1800" b="1" spc="-95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lang="ru-RU" sz="1800" b="1" spc="-95" dirty="0" smtClean="0">
                <a:solidFill>
                  <a:srgbClr val="053077"/>
                </a:solidFill>
                <a:latin typeface="Trebuchet MS"/>
                <a:cs typeface="Trebuchet MS"/>
              </a:rPr>
              <a:t>  </a:t>
            </a:r>
          </a:p>
          <a:p>
            <a:pPr marL="228600" marR="30480" algn="just">
              <a:lnSpc>
                <a:spcPct val="98500"/>
              </a:lnSpc>
              <a:spcBef>
                <a:spcPts val="140"/>
              </a:spcBef>
              <a:tabLst>
                <a:tab pos="2611755" algn="l"/>
              </a:tabLst>
            </a:pPr>
            <a:r>
              <a:rPr lang="ru-RU" b="1" spc="-95" dirty="0" smtClean="0">
                <a:solidFill>
                  <a:srgbClr val="053077"/>
                </a:solidFill>
                <a:latin typeface="Trebuchet MS"/>
                <a:cs typeface="Trebuchet MS"/>
              </a:rPr>
              <a:t>       Н</a:t>
            </a:r>
            <a:r>
              <a:rPr sz="1800" b="1" spc="160" dirty="0" smtClean="0">
                <a:solidFill>
                  <a:srgbClr val="053077"/>
                </a:solidFill>
                <a:latin typeface="Trebuchet MS"/>
                <a:cs typeface="Trebuchet MS"/>
              </a:rPr>
              <a:t>АПРАВЛЕНИЮ </a:t>
            </a:r>
            <a:r>
              <a:rPr sz="1800" b="1" spc="-530" dirty="0" smtClean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1800" b="1" spc="185" dirty="0">
                <a:solidFill>
                  <a:srgbClr val="053077"/>
                </a:solidFill>
                <a:latin typeface="Trebuchet MS"/>
                <a:cs typeface="Trebuchet MS"/>
              </a:rPr>
              <a:t>В</a:t>
            </a:r>
            <a:r>
              <a:rPr sz="1800" b="1" spc="-35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1800" b="1" spc="100" dirty="0">
                <a:solidFill>
                  <a:srgbClr val="053077"/>
                </a:solidFill>
                <a:latin typeface="Trebuchet MS"/>
                <a:cs typeface="Trebuchet MS"/>
              </a:rPr>
              <a:t>АГЕНТСТВО?</a:t>
            </a:r>
            <a:endParaRPr sz="1800" dirty="0">
              <a:latin typeface="Trebuchet MS"/>
              <a:cs typeface="Trebuchet MS"/>
            </a:endParaRPr>
          </a:p>
          <a:p>
            <a:pPr algn="just">
              <a:lnSpc>
                <a:spcPct val="100000"/>
              </a:lnSpc>
            </a:pPr>
            <a:r>
              <a:rPr lang="ru-RU" sz="1200" b="1" spc="-30" dirty="0" smtClean="0">
                <a:solidFill>
                  <a:srgbClr val="F80000"/>
                </a:solidFill>
                <a:latin typeface="Arial"/>
                <a:cs typeface="Arial"/>
              </a:rPr>
              <a:t>     </a:t>
            </a:r>
          </a:p>
          <a:p>
            <a:pPr algn="just">
              <a:lnSpc>
                <a:spcPct val="100000"/>
              </a:lnSpc>
            </a:pPr>
            <a:r>
              <a:rPr lang="ru-RU" sz="1200" b="1" spc="-30" dirty="0" smtClean="0">
                <a:solidFill>
                  <a:srgbClr val="F80000"/>
                </a:solidFill>
                <a:latin typeface="Arial"/>
                <a:cs typeface="Arial"/>
              </a:rPr>
              <a:t>  </a:t>
            </a:r>
            <a:r>
              <a:rPr sz="1200" b="1" spc="-30" dirty="0" smtClean="0">
                <a:solidFill>
                  <a:srgbClr val="FF0000"/>
                </a:solidFill>
                <a:latin typeface="Arial"/>
                <a:cs typeface="Arial"/>
              </a:rPr>
              <a:t>«</a:t>
            </a:r>
            <a:r>
              <a:rPr sz="1200" b="1" spc="-30" dirty="0">
                <a:solidFill>
                  <a:srgbClr val="FF0000"/>
                </a:solidFill>
                <a:latin typeface="Arial"/>
                <a:cs typeface="Arial"/>
              </a:rPr>
              <a:t>ПОРОГОВЫЕ </a:t>
            </a:r>
            <a:r>
              <a:rPr sz="1200" b="1" spc="-5" dirty="0" smtClean="0">
                <a:solidFill>
                  <a:srgbClr val="FF0000"/>
                </a:solidFill>
                <a:latin typeface="Arial"/>
                <a:cs typeface="Arial"/>
              </a:rPr>
              <a:t>ОПЕРАЦИИ»</a:t>
            </a:r>
            <a:endParaRPr lang="ru-RU" sz="1200" b="1" spc="-5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lang="ru-RU" sz="1200" spc="-3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 Если сумма операции равна или превышает  </a:t>
            </a:r>
          </a:p>
          <a:p>
            <a:pPr>
              <a:lnSpc>
                <a:spcPct val="100000"/>
              </a:lnSpc>
            </a:pPr>
            <a:r>
              <a:rPr lang="ru-RU" sz="1200" spc="-3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 от </a:t>
            </a:r>
            <a:r>
              <a:rPr lang="ru-RU" sz="1200" b="1" spc="5" dirty="0" smtClean="0">
                <a:solidFill>
                  <a:srgbClr val="FF0000"/>
                </a:solidFill>
                <a:latin typeface="Microsoft Sans Serif"/>
                <a:cs typeface="Microsoft Sans Serif"/>
              </a:rPr>
              <a:t>3 000 000 млн.</a:t>
            </a:r>
            <a:r>
              <a:rPr lang="ru-RU" sz="1200" b="1" spc="-35" dirty="0" smtClean="0">
                <a:solidFill>
                  <a:srgbClr val="FF0000"/>
                </a:solidFill>
                <a:latin typeface="Microsoft Sans Serif"/>
                <a:cs typeface="Microsoft Sans Serif"/>
              </a:rPr>
              <a:t>тенге  </a:t>
            </a:r>
            <a:r>
              <a:rPr lang="ru-RU" sz="1200" spc="-3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до </a:t>
            </a:r>
            <a:r>
              <a:rPr lang="ru-RU" sz="1200" b="1" spc="-35" dirty="0" smtClean="0">
                <a:solidFill>
                  <a:srgbClr val="FF0000"/>
                </a:solidFill>
                <a:latin typeface="Microsoft Sans Serif"/>
                <a:cs typeface="Microsoft Sans Serif"/>
              </a:rPr>
              <a:t>200 000 000 </a:t>
            </a:r>
            <a:r>
              <a:rPr lang="ru-RU" sz="1200" b="1" spc="5" dirty="0" smtClean="0">
                <a:solidFill>
                  <a:srgbClr val="FF0000"/>
                </a:solidFill>
                <a:latin typeface="Microsoft Sans Serif"/>
                <a:cs typeface="Microsoft Sans Serif"/>
              </a:rPr>
              <a:t>млн.</a:t>
            </a:r>
            <a:r>
              <a:rPr lang="ru-RU" sz="1200" b="1" spc="-35" dirty="0" smtClean="0">
                <a:solidFill>
                  <a:srgbClr val="FF0000"/>
                </a:solidFill>
                <a:latin typeface="Microsoft Sans Serif"/>
                <a:cs typeface="Microsoft Sans Serif"/>
              </a:rPr>
              <a:t>тенге  </a:t>
            </a:r>
          </a:p>
          <a:p>
            <a:pPr>
              <a:lnSpc>
                <a:spcPct val="100000"/>
              </a:lnSpc>
            </a:pPr>
            <a:r>
              <a:rPr lang="ru-RU" sz="1200" b="1" spc="-35" dirty="0" smtClean="0">
                <a:solidFill>
                  <a:srgbClr val="FF0000"/>
                </a:solidFill>
                <a:latin typeface="Microsoft Sans Serif"/>
                <a:cs typeface="Microsoft Sans Serif"/>
              </a:rPr>
              <a:t>  </a:t>
            </a:r>
            <a:r>
              <a:rPr lang="ru-RU" sz="1200" spc="-35" dirty="0" smtClean="0">
                <a:solidFill>
                  <a:schemeClr val="accent1">
                    <a:lumMod val="50000"/>
                  </a:schemeClr>
                </a:solidFill>
                <a:latin typeface="Microsoft Sans Serif"/>
                <a:cs typeface="Microsoft Sans Serif"/>
              </a:rPr>
              <a:t>в</a:t>
            </a:r>
            <a:r>
              <a:rPr lang="ru-RU" sz="1200" b="1" spc="-35" dirty="0" smtClean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lang="ru-RU" sz="1200" spc="-3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зависимости от оказания услуг  утвержденный в ст. 4 Закона О ПОД/ФТ.  </a:t>
            </a:r>
          </a:p>
          <a:p>
            <a:pPr algn="just">
              <a:lnSpc>
                <a:spcPct val="100000"/>
              </a:lnSpc>
            </a:pPr>
            <a:r>
              <a:rPr lang="ru-RU" sz="1200" spc="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     </a:t>
            </a:r>
            <a:endParaRPr sz="1200" spc="5" dirty="0">
              <a:solidFill>
                <a:srgbClr val="053077"/>
              </a:solidFill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6253479" y="2532635"/>
            <a:ext cx="394575" cy="348946"/>
          </a:xfrm>
          <a:custGeom>
            <a:avLst/>
            <a:gdLst/>
            <a:ahLst/>
            <a:cxnLst/>
            <a:rect l="l" t="t" r="r" b="b"/>
            <a:pathLst>
              <a:path w="346075" h="384810">
                <a:moveTo>
                  <a:pt x="345801" y="344157"/>
                </a:moveTo>
                <a:lnTo>
                  <a:pt x="305356" y="366858"/>
                </a:lnTo>
                <a:lnTo>
                  <a:pt x="259530" y="380758"/>
                </a:lnTo>
                <a:lnTo>
                  <a:pt x="209095" y="384374"/>
                </a:lnTo>
                <a:lnTo>
                  <a:pt x="160734" y="376717"/>
                </a:lnTo>
                <a:lnTo>
                  <a:pt x="115982" y="358836"/>
                </a:lnTo>
                <a:lnTo>
                  <a:pt x="76371" y="331779"/>
                </a:lnTo>
                <a:lnTo>
                  <a:pt x="43436" y="296596"/>
                </a:lnTo>
                <a:lnTo>
                  <a:pt x="18710" y="254335"/>
                </a:lnTo>
                <a:lnTo>
                  <a:pt x="3726" y="206044"/>
                </a:lnTo>
                <a:lnTo>
                  <a:pt x="0" y="158900"/>
                </a:lnTo>
                <a:lnTo>
                  <a:pt x="6155" y="113475"/>
                </a:lnTo>
                <a:lnTo>
                  <a:pt x="21339" y="71017"/>
                </a:lnTo>
                <a:lnTo>
                  <a:pt x="44694" y="32775"/>
                </a:lnTo>
                <a:lnTo>
                  <a:pt x="75367" y="0"/>
                </a:lnTo>
              </a:path>
            </a:pathLst>
          </a:custGeom>
          <a:ln w="25400">
            <a:solidFill>
              <a:srgbClr val="05307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799270" y="4970134"/>
            <a:ext cx="372856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85" dirty="0">
                <a:solidFill>
                  <a:srgbClr val="053077"/>
                </a:solidFill>
                <a:latin typeface="Arial"/>
                <a:cs typeface="Arial"/>
              </a:rPr>
              <a:t>2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601449" y="5018260"/>
            <a:ext cx="434394" cy="345491"/>
          </a:xfrm>
          <a:custGeom>
            <a:avLst/>
            <a:gdLst/>
            <a:ahLst/>
            <a:cxnLst/>
            <a:rect l="l" t="t" r="r" b="b"/>
            <a:pathLst>
              <a:path w="346075" h="384810">
                <a:moveTo>
                  <a:pt x="345807" y="344157"/>
                </a:moveTo>
                <a:lnTo>
                  <a:pt x="305358" y="366853"/>
                </a:lnTo>
                <a:lnTo>
                  <a:pt x="259536" y="380758"/>
                </a:lnTo>
                <a:lnTo>
                  <a:pt x="209100" y="384374"/>
                </a:lnTo>
                <a:lnTo>
                  <a:pt x="160738" y="376716"/>
                </a:lnTo>
                <a:lnTo>
                  <a:pt x="115984" y="358835"/>
                </a:lnTo>
                <a:lnTo>
                  <a:pt x="76372" y="331777"/>
                </a:lnTo>
                <a:lnTo>
                  <a:pt x="43437" y="296592"/>
                </a:lnTo>
                <a:lnTo>
                  <a:pt x="18712" y="254327"/>
                </a:lnTo>
                <a:lnTo>
                  <a:pt x="3733" y="206032"/>
                </a:lnTo>
                <a:lnTo>
                  <a:pt x="0" y="158894"/>
                </a:lnTo>
                <a:lnTo>
                  <a:pt x="6152" y="113472"/>
                </a:lnTo>
                <a:lnTo>
                  <a:pt x="21336" y="71016"/>
                </a:lnTo>
                <a:lnTo>
                  <a:pt x="44694" y="32775"/>
                </a:lnTo>
                <a:lnTo>
                  <a:pt x="75373" y="0"/>
                </a:lnTo>
              </a:path>
            </a:pathLst>
          </a:custGeom>
          <a:ln w="25400">
            <a:solidFill>
              <a:srgbClr val="05307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48" y="6528632"/>
            <a:ext cx="12190552" cy="329368"/>
          </a:xfrm>
          <a:custGeom>
            <a:avLst/>
            <a:gdLst/>
            <a:ahLst/>
            <a:cxnLst/>
            <a:rect l="l" t="t" r="r" b="b"/>
            <a:pathLst>
              <a:path w="10692130" h="363220">
                <a:moveTo>
                  <a:pt x="10692003" y="0"/>
                </a:moveTo>
                <a:lnTo>
                  <a:pt x="0" y="0"/>
                </a:lnTo>
                <a:lnTo>
                  <a:pt x="0" y="363169"/>
                </a:lnTo>
                <a:lnTo>
                  <a:pt x="10692003" y="363169"/>
                </a:lnTo>
                <a:lnTo>
                  <a:pt x="10692003" y="0"/>
                </a:lnTo>
                <a:close/>
              </a:path>
            </a:pathLst>
          </a:custGeom>
          <a:solidFill>
            <a:srgbClr val="F8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object 3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63100" y="5737997"/>
            <a:ext cx="1014962" cy="683463"/>
          </a:xfrm>
          <a:prstGeom prst="rect">
            <a:avLst/>
          </a:prstGeom>
        </p:spPr>
      </p:pic>
      <p:grpSp>
        <p:nvGrpSpPr>
          <p:cNvPr id="4" name="object 41"/>
          <p:cNvGrpSpPr/>
          <p:nvPr/>
        </p:nvGrpSpPr>
        <p:grpSpPr>
          <a:xfrm>
            <a:off x="528172" y="1400455"/>
            <a:ext cx="1151145" cy="1013441"/>
            <a:chOff x="463251" y="1544391"/>
            <a:chExt cx="1009650" cy="1117600"/>
          </a:xfrm>
        </p:grpSpPr>
        <p:sp>
          <p:nvSpPr>
            <p:cNvPr id="42" name="object 42"/>
            <p:cNvSpPr/>
            <p:nvPr/>
          </p:nvSpPr>
          <p:spPr>
            <a:xfrm>
              <a:off x="463245" y="1544395"/>
              <a:ext cx="1009650" cy="1117600"/>
            </a:xfrm>
            <a:custGeom>
              <a:avLst/>
              <a:gdLst/>
              <a:ahLst/>
              <a:cxnLst/>
              <a:rect l="l" t="t" r="r" b="b"/>
              <a:pathLst>
                <a:path w="1009650" h="1117600">
                  <a:moveTo>
                    <a:pt x="144208" y="829183"/>
                  </a:moveTo>
                  <a:lnTo>
                    <a:pt x="108165" y="829183"/>
                  </a:lnTo>
                  <a:lnTo>
                    <a:pt x="108165" y="865238"/>
                  </a:lnTo>
                  <a:lnTo>
                    <a:pt x="144208" y="865238"/>
                  </a:lnTo>
                  <a:lnTo>
                    <a:pt x="144208" y="829183"/>
                  </a:lnTo>
                  <a:close/>
                </a:path>
                <a:path w="1009650" h="1117600">
                  <a:moveTo>
                    <a:pt x="216319" y="829183"/>
                  </a:moveTo>
                  <a:lnTo>
                    <a:pt x="180263" y="829183"/>
                  </a:lnTo>
                  <a:lnTo>
                    <a:pt x="180263" y="865238"/>
                  </a:lnTo>
                  <a:lnTo>
                    <a:pt x="216319" y="865238"/>
                  </a:lnTo>
                  <a:lnTo>
                    <a:pt x="216319" y="829183"/>
                  </a:lnTo>
                  <a:close/>
                </a:path>
                <a:path w="1009650" h="1117600">
                  <a:moveTo>
                    <a:pt x="288417" y="829183"/>
                  </a:moveTo>
                  <a:lnTo>
                    <a:pt x="252361" y="829183"/>
                  </a:lnTo>
                  <a:lnTo>
                    <a:pt x="252361" y="865238"/>
                  </a:lnTo>
                  <a:lnTo>
                    <a:pt x="288417" y="865238"/>
                  </a:lnTo>
                  <a:lnTo>
                    <a:pt x="288417" y="829183"/>
                  </a:lnTo>
                  <a:close/>
                </a:path>
                <a:path w="1009650" h="1117600">
                  <a:moveTo>
                    <a:pt x="1009434" y="306438"/>
                  </a:moveTo>
                  <a:lnTo>
                    <a:pt x="1002347" y="271399"/>
                  </a:lnTo>
                  <a:lnTo>
                    <a:pt x="989495" y="252361"/>
                  </a:lnTo>
                  <a:lnTo>
                    <a:pt x="983005" y="242747"/>
                  </a:lnTo>
                  <a:lnTo>
                    <a:pt x="973391" y="236270"/>
                  </a:lnTo>
                  <a:lnTo>
                    <a:pt x="973391" y="306438"/>
                  </a:lnTo>
                  <a:lnTo>
                    <a:pt x="973391" y="847217"/>
                  </a:lnTo>
                  <a:lnTo>
                    <a:pt x="969137" y="868248"/>
                  </a:lnTo>
                  <a:lnTo>
                    <a:pt x="957529" y="885444"/>
                  </a:lnTo>
                  <a:lnTo>
                    <a:pt x="940333" y="897039"/>
                  </a:lnTo>
                  <a:lnTo>
                    <a:pt x="919314" y="901293"/>
                  </a:lnTo>
                  <a:lnTo>
                    <a:pt x="897978" y="901293"/>
                  </a:lnTo>
                  <a:lnTo>
                    <a:pt x="899985" y="895642"/>
                  </a:lnTo>
                  <a:lnTo>
                    <a:pt x="901280" y="889609"/>
                  </a:lnTo>
                  <a:lnTo>
                    <a:pt x="901280" y="883272"/>
                  </a:lnTo>
                  <a:lnTo>
                    <a:pt x="897636" y="865238"/>
                  </a:lnTo>
                  <a:lnTo>
                    <a:pt x="897026" y="862241"/>
                  </a:lnTo>
                  <a:lnTo>
                    <a:pt x="885431" y="845058"/>
                  </a:lnTo>
                  <a:lnTo>
                    <a:pt x="868235" y="833450"/>
                  </a:lnTo>
                  <a:lnTo>
                    <a:pt x="865238" y="832853"/>
                  </a:lnTo>
                  <a:lnTo>
                    <a:pt x="865238" y="883272"/>
                  </a:lnTo>
                  <a:lnTo>
                    <a:pt x="863815" y="890282"/>
                  </a:lnTo>
                  <a:lnTo>
                    <a:pt x="859955" y="896010"/>
                  </a:lnTo>
                  <a:lnTo>
                    <a:pt x="854214" y="899871"/>
                  </a:lnTo>
                  <a:lnTo>
                    <a:pt x="847204" y="901293"/>
                  </a:lnTo>
                  <a:lnTo>
                    <a:pt x="739051" y="901293"/>
                  </a:lnTo>
                  <a:lnTo>
                    <a:pt x="732040" y="899871"/>
                  </a:lnTo>
                  <a:lnTo>
                    <a:pt x="726313" y="896010"/>
                  </a:lnTo>
                  <a:lnTo>
                    <a:pt x="722452" y="890282"/>
                  </a:lnTo>
                  <a:lnTo>
                    <a:pt x="721029" y="883272"/>
                  </a:lnTo>
                  <a:lnTo>
                    <a:pt x="722452" y="876261"/>
                  </a:lnTo>
                  <a:lnTo>
                    <a:pt x="726313" y="870534"/>
                  </a:lnTo>
                  <a:lnTo>
                    <a:pt x="732040" y="866660"/>
                  </a:lnTo>
                  <a:lnTo>
                    <a:pt x="739051" y="865238"/>
                  </a:lnTo>
                  <a:lnTo>
                    <a:pt x="847204" y="865238"/>
                  </a:lnTo>
                  <a:lnTo>
                    <a:pt x="854214" y="866660"/>
                  </a:lnTo>
                  <a:lnTo>
                    <a:pt x="859955" y="870534"/>
                  </a:lnTo>
                  <a:lnTo>
                    <a:pt x="863815" y="876261"/>
                  </a:lnTo>
                  <a:lnTo>
                    <a:pt x="865238" y="883272"/>
                  </a:lnTo>
                  <a:lnTo>
                    <a:pt x="865238" y="832853"/>
                  </a:lnTo>
                  <a:lnTo>
                    <a:pt x="847204" y="829195"/>
                  </a:lnTo>
                  <a:lnTo>
                    <a:pt x="739051" y="829195"/>
                  </a:lnTo>
                  <a:lnTo>
                    <a:pt x="718032" y="833450"/>
                  </a:lnTo>
                  <a:lnTo>
                    <a:pt x="700836" y="845058"/>
                  </a:lnTo>
                  <a:lnTo>
                    <a:pt x="689229" y="862241"/>
                  </a:lnTo>
                  <a:lnTo>
                    <a:pt x="684974" y="883272"/>
                  </a:lnTo>
                  <a:lnTo>
                    <a:pt x="684974" y="889609"/>
                  </a:lnTo>
                  <a:lnTo>
                    <a:pt x="686282" y="895642"/>
                  </a:lnTo>
                  <a:lnTo>
                    <a:pt x="688289" y="901293"/>
                  </a:lnTo>
                  <a:lnTo>
                    <a:pt x="655815" y="901293"/>
                  </a:lnTo>
                  <a:lnTo>
                    <a:pt x="655815" y="1009446"/>
                  </a:lnTo>
                  <a:lnTo>
                    <a:pt x="353631" y="1009446"/>
                  </a:lnTo>
                  <a:lnTo>
                    <a:pt x="389686" y="937348"/>
                  </a:lnTo>
                  <a:lnTo>
                    <a:pt x="619760" y="937348"/>
                  </a:lnTo>
                  <a:lnTo>
                    <a:pt x="655815" y="1009446"/>
                  </a:lnTo>
                  <a:lnTo>
                    <a:pt x="655815" y="901293"/>
                  </a:lnTo>
                  <a:lnTo>
                    <a:pt x="90131" y="901293"/>
                  </a:lnTo>
                  <a:lnTo>
                    <a:pt x="69100" y="897039"/>
                  </a:lnTo>
                  <a:lnTo>
                    <a:pt x="51904" y="885444"/>
                  </a:lnTo>
                  <a:lnTo>
                    <a:pt x="40297" y="868248"/>
                  </a:lnTo>
                  <a:lnTo>
                    <a:pt x="36042" y="847217"/>
                  </a:lnTo>
                  <a:lnTo>
                    <a:pt x="36042" y="306438"/>
                  </a:lnTo>
                  <a:lnTo>
                    <a:pt x="40297" y="285419"/>
                  </a:lnTo>
                  <a:lnTo>
                    <a:pt x="51904" y="268224"/>
                  </a:lnTo>
                  <a:lnTo>
                    <a:pt x="69100" y="256616"/>
                  </a:lnTo>
                  <a:lnTo>
                    <a:pt x="90131" y="252361"/>
                  </a:lnTo>
                  <a:lnTo>
                    <a:pt x="180251" y="252361"/>
                  </a:lnTo>
                  <a:lnTo>
                    <a:pt x="180251" y="288417"/>
                  </a:lnTo>
                  <a:lnTo>
                    <a:pt x="180251" y="324472"/>
                  </a:lnTo>
                  <a:lnTo>
                    <a:pt x="180251" y="757085"/>
                  </a:lnTo>
                  <a:lnTo>
                    <a:pt x="108153" y="757085"/>
                  </a:lnTo>
                  <a:lnTo>
                    <a:pt x="108153" y="324472"/>
                  </a:lnTo>
                  <a:lnTo>
                    <a:pt x="180251" y="324472"/>
                  </a:lnTo>
                  <a:lnTo>
                    <a:pt x="180251" y="288417"/>
                  </a:lnTo>
                  <a:lnTo>
                    <a:pt x="108153" y="288417"/>
                  </a:lnTo>
                  <a:lnTo>
                    <a:pt x="94132" y="291249"/>
                  </a:lnTo>
                  <a:lnTo>
                    <a:pt x="82664" y="298983"/>
                  </a:lnTo>
                  <a:lnTo>
                    <a:pt x="74930" y="310451"/>
                  </a:lnTo>
                  <a:lnTo>
                    <a:pt x="72097" y="324472"/>
                  </a:lnTo>
                  <a:lnTo>
                    <a:pt x="72097" y="757085"/>
                  </a:lnTo>
                  <a:lnTo>
                    <a:pt x="74930" y="771105"/>
                  </a:lnTo>
                  <a:lnTo>
                    <a:pt x="82664" y="782574"/>
                  </a:lnTo>
                  <a:lnTo>
                    <a:pt x="94132" y="790308"/>
                  </a:lnTo>
                  <a:lnTo>
                    <a:pt x="108153" y="793140"/>
                  </a:lnTo>
                  <a:lnTo>
                    <a:pt x="901280" y="793140"/>
                  </a:lnTo>
                  <a:lnTo>
                    <a:pt x="915301" y="790308"/>
                  </a:lnTo>
                  <a:lnTo>
                    <a:pt x="926769" y="782574"/>
                  </a:lnTo>
                  <a:lnTo>
                    <a:pt x="934504" y="771105"/>
                  </a:lnTo>
                  <a:lnTo>
                    <a:pt x="937336" y="757085"/>
                  </a:lnTo>
                  <a:lnTo>
                    <a:pt x="937336" y="324472"/>
                  </a:lnTo>
                  <a:lnTo>
                    <a:pt x="934504" y="310451"/>
                  </a:lnTo>
                  <a:lnTo>
                    <a:pt x="926769" y="298983"/>
                  </a:lnTo>
                  <a:lnTo>
                    <a:pt x="915301" y="291249"/>
                  </a:lnTo>
                  <a:lnTo>
                    <a:pt x="901280" y="288417"/>
                  </a:lnTo>
                  <a:lnTo>
                    <a:pt x="901280" y="324472"/>
                  </a:lnTo>
                  <a:lnTo>
                    <a:pt x="901280" y="757085"/>
                  </a:lnTo>
                  <a:lnTo>
                    <a:pt x="829183" y="757085"/>
                  </a:lnTo>
                  <a:lnTo>
                    <a:pt x="829183" y="708507"/>
                  </a:lnTo>
                  <a:lnTo>
                    <a:pt x="829183" y="481203"/>
                  </a:lnTo>
                  <a:lnTo>
                    <a:pt x="829183" y="324472"/>
                  </a:lnTo>
                  <a:lnTo>
                    <a:pt x="901280" y="324472"/>
                  </a:lnTo>
                  <a:lnTo>
                    <a:pt x="901280" y="288417"/>
                  </a:lnTo>
                  <a:lnTo>
                    <a:pt x="829183" y="288417"/>
                  </a:lnTo>
                  <a:lnTo>
                    <a:pt x="829183" y="252361"/>
                  </a:lnTo>
                  <a:lnTo>
                    <a:pt x="919314" y="252361"/>
                  </a:lnTo>
                  <a:lnTo>
                    <a:pt x="940333" y="256616"/>
                  </a:lnTo>
                  <a:lnTo>
                    <a:pt x="957529" y="268224"/>
                  </a:lnTo>
                  <a:lnTo>
                    <a:pt x="969137" y="285419"/>
                  </a:lnTo>
                  <a:lnTo>
                    <a:pt x="973391" y="306438"/>
                  </a:lnTo>
                  <a:lnTo>
                    <a:pt x="973391" y="236270"/>
                  </a:lnTo>
                  <a:lnTo>
                    <a:pt x="954366" y="223418"/>
                  </a:lnTo>
                  <a:lnTo>
                    <a:pt x="919314" y="216319"/>
                  </a:lnTo>
                  <a:lnTo>
                    <a:pt x="829183" y="216319"/>
                  </a:lnTo>
                  <a:lnTo>
                    <a:pt x="829183" y="90131"/>
                  </a:lnTo>
                  <a:lnTo>
                    <a:pt x="822083" y="55079"/>
                  </a:lnTo>
                  <a:lnTo>
                    <a:pt x="809244" y="36055"/>
                  </a:lnTo>
                  <a:lnTo>
                    <a:pt x="802754" y="26428"/>
                  </a:lnTo>
                  <a:lnTo>
                    <a:pt x="793127" y="19939"/>
                  </a:lnTo>
                  <a:lnTo>
                    <a:pt x="793127" y="90131"/>
                  </a:lnTo>
                  <a:lnTo>
                    <a:pt x="793127" y="481203"/>
                  </a:lnTo>
                  <a:lnTo>
                    <a:pt x="793127" y="594855"/>
                  </a:lnTo>
                  <a:lnTo>
                    <a:pt x="793127" y="708507"/>
                  </a:lnTo>
                  <a:lnTo>
                    <a:pt x="793127" y="757085"/>
                  </a:lnTo>
                  <a:lnTo>
                    <a:pt x="744550" y="757085"/>
                  </a:lnTo>
                  <a:lnTo>
                    <a:pt x="758240" y="746556"/>
                  </a:lnTo>
                  <a:lnTo>
                    <a:pt x="770940" y="734898"/>
                  </a:lnTo>
                  <a:lnTo>
                    <a:pt x="782599" y="722198"/>
                  </a:lnTo>
                  <a:lnTo>
                    <a:pt x="793127" y="708507"/>
                  </a:lnTo>
                  <a:lnTo>
                    <a:pt x="793127" y="594855"/>
                  </a:lnTo>
                  <a:lnTo>
                    <a:pt x="787323" y="637933"/>
                  </a:lnTo>
                  <a:lnTo>
                    <a:pt x="770940" y="676668"/>
                  </a:lnTo>
                  <a:lnTo>
                    <a:pt x="745553" y="709510"/>
                  </a:lnTo>
                  <a:lnTo>
                    <a:pt x="712711" y="734898"/>
                  </a:lnTo>
                  <a:lnTo>
                    <a:pt x="673976" y="751281"/>
                  </a:lnTo>
                  <a:lnTo>
                    <a:pt x="630897" y="757085"/>
                  </a:lnTo>
                  <a:lnTo>
                    <a:pt x="587819" y="751281"/>
                  </a:lnTo>
                  <a:lnTo>
                    <a:pt x="549071" y="734898"/>
                  </a:lnTo>
                  <a:lnTo>
                    <a:pt x="516242" y="709510"/>
                  </a:lnTo>
                  <a:lnTo>
                    <a:pt x="490855" y="676668"/>
                  </a:lnTo>
                  <a:lnTo>
                    <a:pt x="474472" y="637933"/>
                  </a:lnTo>
                  <a:lnTo>
                    <a:pt x="468668" y="594855"/>
                  </a:lnTo>
                  <a:lnTo>
                    <a:pt x="474472" y="551776"/>
                  </a:lnTo>
                  <a:lnTo>
                    <a:pt x="490855" y="513041"/>
                  </a:lnTo>
                  <a:lnTo>
                    <a:pt x="516242" y="480199"/>
                  </a:lnTo>
                  <a:lnTo>
                    <a:pt x="549084" y="454812"/>
                  </a:lnTo>
                  <a:lnTo>
                    <a:pt x="587819" y="438429"/>
                  </a:lnTo>
                  <a:lnTo>
                    <a:pt x="630897" y="432625"/>
                  </a:lnTo>
                  <a:lnTo>
                    <a:pt x="673976" y="438429"/>
                  </a:lnTo>
                  <a:lnTo>
                    <a:pt x="712711" y="454812"/>
                  </a:lnTo>
                  <a:lnTo>
                    <a:pt x="745553" y="480199"/>
                  </a:lnTo>
                  <a:lnTo>
                    <a:pt x="770940" y="513041"/>
                  </a:lnTo>
                  <a:lnTo>
                    <a:pt x="787323" y="551776"/>
                  </a:lnTo>
                  <a:lnTo>
                    <a:pt x="793127" y="594855"/>
                  </a:lnTo>
                  <a:lnTo>
                    <a:pt x="793127" y="481203"/>
                  </a:lnTo>
                  <a:lnTo>
                    <a:pt x="762063" y="446430"/>
                  </a:lnTo>
                  <a:lnTo>
                    <a:pt x="723696" y="419735"/>
                  </a:lnTo>
                  <a:lnTo>
                    <a:pt x="679488" y="402615"/>
                  </a:lnTo>
                  <a:lnTo>
                    <a:pt x="630897" y="396570"/>
                  </a:lnTo>
                  <a:lnTo>
                    <a:pt x="585495" y="401815"/>
                  </a:lnTo>
                  <a:lnTo>
                    <a:pt x="543775" y="416763"/>
                  </a:lnTo>
                  <a:lnTo>
                    <a:pt x="506958" y="440194"/>
                  </a:lnTo>
                  <a:lnTo>
                    <a:pt x="476237" y="470916"/>
                  </a:lnTo>
                  <a:lnTo>
                    <a:pt x="452805" y="507733"/>
                  </a:lnTo>
                  <a:lnTo>
                    <a:pt x="437857" y="549452"/>
                  </a:lnTo>
                  <a:lnTo>
                    <a:pt x="432612" y="594855"/>
                  </a:lnTo>
                  <a:lnTo>
                    <a:pt x="438658" y="643445"/>
                  </a:lnTo>
                  <a:lnTo>
                    <a:pt x="455777" y="687654"/>
                  </a:lnTo>
                  <a:lnTo>
                    <a:pt x="482473" y="726020"/>
                  </a:lnTo>
                  <a:lnTo>
                    <a:pt x="517245" y="757085"/>
                  </a:lnTo>
                  <a:lnTo>
                    <a:pt x="216306" y="757085"/>
                  </a:lnTo>
                  <a:lnTo>
                    <a:pt x="216306" y="324472"/>
                  </a:lnTo>
                  <a:lnTo>
                    <a:pt x="216306" y="252361"/>
                  </a:lnTo>
                  <a:lnTo>
                    <a:pt x="216306" y="144208"/>
                  </a:lnTo>
                  <a:lnTo>
                    <a:pt x="216306" y="90131"/>
                  </a:lnTo>
                  <a:lnTo>
                    <a:pt x="215023" y="75209"/>
                  </a:lnTo>
                  <a:lnTo>
                    <a:pt x="211353" y="61112"/>
                  </a:lnTo>
                  <a:lnTo>
                    <a:pt x="205536" y="48006"/>
                  </a:lnTo>
                  <a:lnTo>
                    <a:pt x="197815" y="36055"/>
                  </a:lnTo>
                  <a:lnTo>
                    <a:pt x="739051" y="36055"/>
                  </a:lnTo>
                  <a:lnTo>
                    <a:pt x="760082" y="40309"/>
                  </a:lnTo>
                  <a:lnTo>
                    <a:pt x="777278" y="51917"/>
                  </a:lnTo>
                  <a:lnTo>
                    <a:pt x="788873" y="69113"/>
                  </a:lnTo>
                  <a:lnTo>
                    <a:pt x="793127" y="90131"/>
                  </a:lnTo>
                  <a:lnTo>
                    <a:pt x="793127" y="19939"/>
                  </a:lnTo>
                  <a:lnTo>
                    <a:pt x="774103" y="7099"/>
                  </a:lnTo>
                  <a:lnTo>
                    <a:pt x="739051" y="0"/>
                  </a:lnTo>
                  <a:lnTo>
                    <a:pt x="180251" y="0"/>
                  </a:lnTo>
                  <a:lnTo>
                    <a:pt x="180251" y="90131"/>
                  </a:lnTo>
                  <a:lnTo>
                    <a:pt x="180251" y="144208"/>
                  </a:lnTo>
                  <a:lnTo>
                    <a:pt x="72097" y="144208"/>
                  </a:lnTo>
                  <a:lnTo>
                    <a:pt x="72097" y="90131"/>
                  </a:lnTo>
                  <a:lnTo>
                    <a:pt x="76352" y="69113"/>
                  </a:lnTo>
                  <a:lnTo>
                    <a:pt x="87960" y="51917"/>
                  </a:lnTo>
                  <a:lnTo>
                    <a:pt x="105143" y="40309"/>
                  </a:lnTo>
                  <a:lnTo>
                    <a:pt x="126174" y="36055"/>
                  </a:lnTo>
                  <a:lnTo>
                    <a:pt x="147205" y="40309"/>
                  </a:lnTo>
                  <a:lnTo>
                    <a:pt x="164401" y="51917"/>
                  </a:lnTo>
                  <a:lnTo>
                    <a:pt x="175996" y="69113"/>
                  </a:lnTo>
                  <a:lnTo>
                    <a:pt x="180251" y="90131"/>
                  </a:lnTo>
                  <a:lnTo>
                    <a:pt x="180251" y="0"/>
                  </a:lnTo>
                  <a:lnTo>
                    <a:pt x="126174" y="0"/>
                  </a:lnTo>
                  <a:lnTo>
                    <a:pt x="91122" y="7099"/>
                  </a:lnTo>
                  <a:lnTo>
                    <a:pt x="62471" y="26428"/>
                  </a:lnTo>
                  <a:lnTo>
                    <a:pt x="43141" y="55079"/>
                  </a:lnTo>
                  <a:lnTo>
                    <a:pt x="36042" y="90131"/>
                  </a:lnTo>
                  <a:lnTo>
                    <a:pt x="36042" y="180263"/>
                  </a:lnTo>
                  <a:lnTo>
                    <a:pt x="180251" y="180263"/>
                  </a:lnTo>
                  <a:lnTo>
                    <a:pt x="180251" y="216319"/>
                  </a:lnTo>
                  <a:lnTo>
                    <a:pt x="90131" y="216319"/>
                  </a:lnTo>
                  <a:lnTo>
                    <a:pt x="55079" y="223418"/>
                  </a:lnTo>
                  <a:lnTo>
                    <a:pt x="26428" y="242747"/>
                  </a:lnTo>
                  <a:lnTo>
                    <a:pt x="7099" y="271399"/>
                  </a:lnTo>
                  <a:lnTo>
                    <a:pt x="0" y="306438"/>
                  </a:lnTo>
                  <a:lnTo>
                    <a:pt x="0" y="847217"/>
                  </a:lnTo>
                  <a:lnTo>
                    <a:pt x="7099" y="882269"/>
                  </a:lnTo>
                  <a:lnTo>
                    <a:pt x="26428" y="910920"/>
                  </a:lnTo>
                  <a:lnTo>
                    <a:pt x="55079" y="930249"/>
                  </a:lnTo>
                  <a:lnTo>
                    <a:pt x="90131" y="937348"/>
                  </a:lnTo>
                  <a:lnTo>
                    <a:pt x="349377" y="937348"/>
                  </a:lnTo>
                  <a:lnTo>
                    <a:pt x="313321" y="1009446"/>
                  </a:lnTo>
                  <a:lnTo>
                    <a:pt x="252361" y="1009446"/>
                  </a:lnTo>
                  <a:lnTo>
                    <a:pt x="231330" y="1013701"/>
                  </a:lnTo>
                  <a:lnTo>
                    <a:pt x="214147" y="1025309"/>
                  </a:lnTo>
                  <a:lnTo>
                    <a:pt x="202539" y="1042504"/>
                  </a:lnTo>
                  <a:lnTo>
                    <a:pt x="198285" y="1063523"/>
                  </a:lnTo>
                  <a:lnTo>
                    <a:pt x="202539" y="1084554"/>
                  </a:lnTo>
                  <a:lnTo>
                    <a:pt x="214147" y="1101750"/>
                  </a:lnTo>
                  <a:lnTo>
                    <a:pt x="231330" y="1113345"/>
                  </a:lnTo>
                  <a:lnTo>
                    <a:pt x="252361" y="1117600"/>
                  </a:lnTo>
                  <a:lnTo>
                    <a:pt x="757085" y="1117600"/>
                  </a:lnTo>
                  <a:lnTo>
                    <a:pt x="778103" y="1113345"/>
                  </a:lnTo>
                  <a:lnTo>
                    <a:pt x="795299" y="1101750"/>
                  </a:lnTo>
                  <a:lnTo>
                    <a:pt x="806907" y="1084554"/>
                  </a:lnTo>
                  <a:lnTo>
                    <a:pt x="807504" y="1081557"/>
                  </a:lnTo>
                  <a:lnTo>
                    <a:pt x="811161" y="1063523"/>
                  </a:lnTo>
                  <a:lnTo>
                    <a:pt x="795299" y="1025309"/>
                  </a:lnTo>
                  <a:lnTo>
                    <a:pt x="775106" y="1013104"/>
                  </a:lnTo>
                  <a:lnTo>
                    <a:pt x="775106" y="1063523"/>
                  </a:lnTo>
                  <a:lnTo>
                    <a:pt x="773684" y="1070533"/>
                  </a:lnTo>
                  <a:lnTo>
                    <a:pt x="769823" y="1076261"/>
                  </a:lnTo>
                  <a:lnTo>
                    <a:pt x="764095" y="1080135"/>
                  </a:lnTo>
                  <a:lnTo>
                    <a:pt x="757085" y="1081557"/>
                  </a:lnTo>
                  <a:lnTo>
                    <a:pt x="252361" y="1081557"/>
                  </a:lnTo>
                  <a:lnTo>
                    <a:pt x="245351" y="1080135"/>
                  </a:lnTo>
                  <a:lnTo>
                    <a:pt x="239623" y="1076261"/>
                  </a:lnTo>
                  <a:lnTo>
                    <a:pt x="235750" y="1070533"/>
                  </a:lnTo>
                  <a:lnTo>
                    <a:pt x="234327" y="1063523"/>
                  </a:lnTo>
                  <a:lnTo>
                    <a:pt x="235750" y="1056513"/>
                  </a:lnTo>
                  <a:lnTo>
                    <a:pt x="239623" y="1050785"/>
                  </a:lnTo>
                  <a:lnTo>
                    <a:pt x="245351" y="1046924"/>
                  </a:lnTo>
                  <a:lnTo>
                    <a:pt x="252361" y="1045502"/>
                  </a:lnTo>
                  <a:lnTo>
                    <a:pt x="757085" y="1045502"/>
                  </a:lnTo>
                  <a:lnTo>
                    <a:pt x="764095" y="1046924"/>
                  </a:lnTo>
                  <a:lnTo>
                    <a:pt x="769823" y="1050785"/>
                  </a:lnTo>
                  <a:lnTo>
                    <a:pt x="773684" y="1056513"/>
                  </a:lnTo>
                  <a:lnTo>
                    <a:pt x="775106" y="1063523"/>
                  </a:lnTo>
                  <a:lnTo>
                    <a:pt x="775106" y="1013104"/>
                  </a:lnTo>
                  <a:lnTo>
                    <a:pt x="757085" y="1009446"/>
                  </a:lnTo>
                  <a:lnTo>
                    <a:pt x="696112" y="1009446"/>
                  </a:lnTo>
                  <a:lnTo>
                    <a:pt x="660069" y="937348"/>
                  </a:lnTo>
                  <a:lnTo>
                    <a:pt x="919314" y="937348"/>
                  </a:lnTo>
                  <a:lnTo>
                    <a:pt x="954366" y="930249"/>
                  </a:lnTo>
                  <a:lnTo>
                    <a:pt x="983005" y="910920"/>
                  </a:lnTo>
                  <a:lnTo>
                    <a:pt x="989507" y="901293"/>
                  </a:lnTo>
                  <a:lnTo>
                    <a:pt x="1002347" y="882269"/>
                  </a:lnTo>
                  <a:lnTo>
                    <a:pt x="1009434" y="847217"/>
                  </a:lnTo>
                  <a:lnTo>
                    <a:pt x="1009434" y="306438"/>
                  </a:lnTo>
                  <a:close/>
                </a:path>
              </a:pathLst>
            </a:custGeom>
            <a:solidFill>
              <a:srgbClr val="0530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40075" y="2013060"/>
              <a:ext cx="108153" cy="252361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715606" y="1616404"/>
              <a:ext cx="504825" cy="649605"/>
            </a:xfrm>
            <a:custGeom>
              <a:avLst/>
              <a:gdLst/>
              <a:ahLst/>
              <a:cxnLst/>
              <a:rect l="l" t="t" r="r" b="b"/>
              <a:pathLst>
                <a:path w="504825" h="649605">
                  <a:moveTo>
                    <a:pt x="36055" y="144297"/>
                  </a:moveTo>
                  <a:lnTo>
                    <a:pt x="0" y="144297"/>
                  </a:lnTo>
                  <a:lnTo>
                    <a:pt x="0" y="180352"/>
                  </a:lnTo>
                  <a:lnTo>
                    <a:pt x="36055" y="180352"/>
                  </a:lnTo>
                  <a:lnTo>
                    <a:pt x="36055" y="144297"/>
                  </a:lnTo>
                  <a:close/>
                </a:path>
                <a:path w="504825" h="649605">
                  <a:moveTo>
                    <a:pt x="36055" y="72199"/>
                  </a:moveTo>
                  <a:lnTo>
                    <a:pt x="0" y="72199"/>
                  </a:lnTo>
                  <a:lnTo>
                    <a:pt x="0" y="108254"/>
                  </a:lnTo>
                  <a:lnTo>
                    <a:pt x="36055" y="108254"/>
                  </a:lnTo>
                  <a:lnTo>
                    <a:pt x="36055" y="72199"/>
                  </a:lnTo>
                  <a:close/>
                </a:path>
                <a:path w="504825" h="649605">
                  <a:moveTo>
                    <a:pt x="36055" y="88"/>
                  </a:moveTo>
                  <a:lnTo>
                    <a:pt x="0" y="88"/>
                  </a:lnTo>
                  <a:lnTo>
                    <a:pt x="0" y="36144"/>
                  </a:lnTo>
                  <a:lnTo>
                    <a:pt x="36055" y="36144"/>
                  </a:lnTo>
                  <a:lnTo>
                    <a:pt x="36055" y="88"/>
                  </a:lnTo>
                  <a:close/>
                </a:path>
                <a:path w="504825" h="649605">
                  <a:moveTo>
                    <a:pt x="144208" y="612965"/>
                  </a:moveTo>
                  <a:lnTo>
                    <a:pt x="0" y="612965"/>
                  </a:lnTo>
                  <a:lnTo>
                    <a:pt x="0" y="649020"/>
                  </a:lnTo>
                  <a:lnTo>
                    <a:pt x="144208" y="649020"/>
                  </a:lnTo>
                  <a:lnTo>
                    <a:pt x="144208" y="612965"/>
                  </a:lnTo>
                  <a:close/>
                </a:path>
                <a:path w="504825" h="649605">
                  <a:moveTo>
                    <a:pt x="144208" y="540867"/>
                  </a:moveTo>
                  <a:lnTo>
                    <a:pt x="0" y="540867"/>
                  </a:lnTo>
                  <a:lnTo>
                    <a:pt x="0" y="576922"/>
                  </a:lnTo>
                  <a:lnTo>
                    <a:pt x="144208" y="576922"/>
                  </a:lnTo>
                  <a:lnTo>
                    <a:pt x="144208" y="540867"/>
                  </a:lnTo>
                  <a:close/>
                </a:path>
                <a:path w="504825" h="649605">
                  <a:moveTo>
                    <a:pt x="144208" y="468769"/>
                  </a:moveTo>
                  <a:lnTo>
                    <a:pt x="0" y="468769"/>
                  </a:lnTo>
                  <a:lnTo>
                    <a:pt x="0" y="504812"/>
                  </a:lnTo>
                  <a:lnTo>
                    <a:pt x="144208" y="504812"/>
                  </a:lnTo>
                  <a:lnTo>
                    <a:pt x="144208" y="468769"/>
                  </a:lnTo>
                  <a:close/>
                </a:path>
                <a:path w="504825" h="649605">
                  <a:moveTo>
                    <a:pt x="144208" y="396659"/>
                  </a:moveTo>
                  <a:lnTo>
                    <a:pt x="0" y="396659"/>
                  </a:lnTo>
                  <a:lnTo>
                    <a:pt x="0" y="432714"/>
                  </a:lnTo>
                  <a:lnTo>
                    <a:pt x="144208" y="432714"/>
                  </a:lnTo>
                  <a:lnTo>
                    <a:pt x="144208" y="396659"/>
                  </a:lnTo>
                  <a:close/>
                </a:path>
                <a:path w="504825" h="649605">
                  <a:moveTo>
                    <a:pt x="144208" y="324561"/>
                  </a:moveTo>
                  <a:lnTo>
                    <a:pt x="0" y="324561"/>
                  </a:lnTo>
                  <a:lnTo>
                    <a:pt x="0" y="360616"/>
                  </a:lnTo>
                  <a:lnTo>
                    <a:pt x="144208" y="360616"/>
                  </a:lnTo>
                  <a:lnTo>
                    <a:pt x="144208" y="324561"/>
                  </a:lnTo>
                  <a:close/>
                </a:path>
                <a:path w="504825" h="649605">
                  <a:moveTo>
                    <a:pt x="216306" y="180352"/>
                  </a:moveTo>
                  <a:lnTo>
                    <a:pt x="180263" y="180352"/>
                  </a:lnTo>
                  <a:lnTo>
                    <a:pt x="180263" y="252463"/>
                  </a:lnTo>
                  <a:lnTo>
                    <a:pt x="216306" y="252463"/>
                  </a:lnTo>
                  <a:lnTo>
                    <a:pt x="216306" y="180352"/>
                  </a:lnTo>
                  <a:close/>
                </a:path>
                <a:path w="504825" h="649605">
                  <a:moveTo>
                    <a:pt x="288404" y="522846"/>
                  </a:moveTo>
                  <a:lnTo>
                    <a:pt x="286994" y="515835"/>
                  </a:lnTo>
                  <a:lnTo>
                    <a:pt x="283133" y="510095"/>
                  </a:lnTo>
                  <a:lnTo>
                    <a:pt x="277406" y="506234"/>
                  </a:lnTo>
                  <a:lnTo>
                    <a:pt x="270383" y="504825"/>
                  </a:lnTo>
                  <a:lnTo>
                    <a:pt x="263372" y="506234"/>
                  </a:lnTo>
                  <a:lnTo>
                    <a:pt x="257644" y="510095"/>
                  </a:lnTo>
                  <a:lnTo>
                    <a:pt x="253784" y="515835"/>
                  </a:lnTo>
                  <a:lnTo>
                    <a:pt x="252361" y="522846"/>
                  </a:lnTo>
                  <a:lnTo>
                    <a:pt x="253784" y="529869"/>
                  </a:lnTo>
                  <a:lnTo>
                    <a:pt x="257644" y="535597"/>
                  </a:lnTo>
                  <a:lnTo>
                    <a:pt x="263372" y="539457"/>
                  </a:lnTo>
                  <a:lnTo>
                    <a:pt x="270383" y="540880"/>
                  </a:lnTo>
                  <a:lnTo>
                    <a:pt x="277406" y="539457"/>
                  </a:lnTo>
                  <a:lnTo>
                    <a:pt x="283133" y="535597"/>
                  </a:lnTo>
                  <a:lnTo>
                    <a:pt x="286994" y="529869"/>
                  </a:lnTo>
                  <a:lnTo>
                    <a:pt x="288404" y="522846"/>
                  </a:lnTo>
                  <a:close/>
                </a:path>
                <a:path w="504825" h="649605">
                  <a:moveTo>
                    <a:pt x="360514" y="108254"/>
                  </a:moveTo>
                  <a:lnTo>
                    <a:pt x="324459" y="108254"/>
                  </a:lnTo>
                  <a:lnTo>
                    <a:pt x="324459" y="252463"/>
                  </a:lnTo>
                  <a:lnTo>
                    <a:pt x="360514" y="252463"/>
                  </a:lnTo>
                  <a:lnTo>
                    <a:pt x="360514" y="108254"/>
                  </a:lnTo>
                  <a:close/>
                </a:path>
                <a:path w="504825" h="649605">
                  <a:moveTo>
                    <a:pt x="504710" y="522846"/>
                  </a:moveTo>
                  <a:lnTo>
                    <a:pt x="503301" y="515835"/>
                  </a:lnTo>
                  <a:lnTo>
                    <a:pt x="499440" y="510095"/>
                  </a:lnTo>
                  <a:lnTo>
                    <a:pt x="493712" y="506234"/>
                  </a:lnTo>
                  <a:lnTo>
                    <a:pt x="486689" y="504825"/>
                  </a:lnTo>
                  <a:lnTo>
                    <a:pt x="479679" y="506234"/>
                  </a:lnTo>
                  <a:lnTo>
                    <a:pt x="473951" y="510095"/>
                  </a:lnTo>
                  <a:lnTo>
                    <a:pt x="470090" y="515835"/>
                  </a:lnTo>
                  <a:lnTo>
                    <a:pt x="468668" y="522846"/>
                  </a:lnTo>
                  <a:lnTo>
                    <a:pt x="470090" y="529869"/>
                  </a:lnTo>
                  <a:lnTo>
                    <a:pt x="473951" y="535597"/>
                  </a:lnTo>
                  <a:lnTo>
                    <a:pt x="479679" y="539457"/>
                  </a:lnTo>
                  <a:lnTo>
                    <a:pt x="486689" y="540880"/>
                  </a:lnTo>
                  <a:lnTo>
                    <a:pt x="493712" y="539457"/>
                  </a:lnTo>
                  <a:lnTo>
                    <a:pt x="499440" y="535597"/>
                  </a:lnTo>
                  <a:lnTo>
                    <a:pt x="503301" y="529869"/>
                  </a:lnTo>
                  <a:lnTo>
                    <a:pt x="504710" y="522846"/>
                  </a:lnTo>
                  <a:close/>
                </a:path>
                <a:path w="504825" h="649605">
                  <a:moveTo>
                    <a:pt x="504723" y="36169"/>
                  </a:moveTo>
                  <a:lnTo>
                    <a:pt x="468668" y="36169"/>
                  </a:lnTo>
                  <a:lnTo>
                    <a:pt x="468668" y="252463"/>
                  </a:lnTo>
                  <a:lnTo>
                    <a:pt x="504723" y="252463"/>
                  </a:lnTo>
                  <a:lnTo>
                    <a:pt x="504723" y="36169"/>
                  </a:lnTo>
                  <a:close/>
                </a:path>
                <a:path w="504825" h="649605">
                  <a:moveTo>
                    <a:pt x="504723" y="0"/>
                  </a:moveTo>
                  <a:lnTo>
                    <a:pt x="396570" y="0"/>
                  </a:lnTo>
                  <a:lnTo>
                    <a:pt x="396570" y="35560"/>
                  </a:lnTo>
                  <a:lnTo>
                    <a:pt x="396570" y="252730"/>
                  </a:lnTo>
                  <a:lnTo>
                    <a:pt x="288417" y="252730"/>
                  </a:lnTo>
                  <a:lnTo>
                    <a:pt x="288417" y="107950"/>
                  </a:lnTo>
                  <a:lnTo>
                    <a:pt x="360514" y="107950"/>
                  </a:lnTo>
                  <a:lnTo>
                    <a:pt x="360514" y="72390"/>
                  </a:lnTo>
                  <a:lnTo>
                    <a:pt x="252361" y="72390"/>
                  </a:lnTo>
                  <a:lnTo>
                    <a:pt x="252361" y="107950"/>
                  </a:lnTo>
                  <a:lnTo>
                    <a:pt x="252361" y="252730"/>
                  </a:lnTo>
                  <a:lnTo>
                    <a:pt x="144208" y="252730"/>
                  </a:lnTo>
                  <a:lnTo>
                    <a:pt x="144208" y="180340"/>
                  </a:lnTo>
                  <a:lnTo>
                    <a:pt x="216306" y="180340"/>
                  </a:lnTo>
                  <a:lnTo>
                    <a:pt x="216306" y="144780"/>
                  </a:lnTo>
                  <a:lnTo>
                    <a:pt x="108153" y="144780"/>
                  </a:lnTo>
                  <a:lnTo>
                    <a:pt x="108153" y="180340"/>
                  </a:lnTo>
                  <a:lnTo>
                    <a:pt x="108153" y="252730"/>
                  </a:lnTo>
                  <a:lnTo>
                    <a:pt x="108153" y="288290"/>
                  </a:lnTo>
                  <a:lnTo>
                    <a:pt x="504723" y="288290"/>
                  </a:lnTo>
                  <a:lnTo>
                    <a:pt x="504723" y="252730"/>
                  </a:lnTo>
                  <a:lnTo>
                    <a:pt x="432612" y="252730"/>
                  </a:lnTo>
                  <a:lnTo>
                    <a:pt x="432612" y="35560"/>
                  </a:lnTo>
                  <a:lnTo>
                    <a:pt x="504723" y="35560"/>
                  </a:lnTo>
                  <a:lnTo>
                    <a:pt x="504723" y="0"/>
                  </a:lnTo>
                  <a:close/>
                </a:path>
              </a:pathLst>
            </a:custGeom>
            <a:solidFill>
              <a:srgbClr val="0530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/>
          <p:nvPr/>
        </p:nvSpPr>
        <p:spPr>
          <a:xfrm>
            <a:off x="425023" y="2589859"/>
            <a:ext cx="317108" cy="252209"/>
          </a:xfrm>
          <a:custGeom>
            <a:avLst/>
            <a:gdLst/>
            <a:ahLst/>
            <a:cxnLst/>
            <a:rect l="l" t="t" r="r" b="b"/>
            <a:pathLst>
              <a:path w="278130" h="278130">
                <a:moveTo>
                  <a:pt x="138912" y="0"/>
                </a:moveTo>
                <a:lnTo>
                  <a:pt x="95004" y="7081"/>
                </a:lnTo>
                <a:lnTo>
                  <a:pt x="56872" y="26801"/>
                </a:lnTo>
                <a:lnTo>
                  <a:pt x="26801" y="56872"/>
                </a:lnTo>
                <a:lnTo>
                  <a:pt x="7081" y="95004"/>
                </a:lnTo>
                <a:lnTo>
                  <a:pt x="0" y="138912"/>
                </a:lnTo>
                <a:lnTo>
                  <a:pt x="7081" y="182820"/>
                </a:lnTo>
                <a:lnTo>
                  <a:pt x="26801" y="220953"/>
                </a:lnTo>
                <a:lnTo>
                  <a:pt x="56872" y="251023"/>
                </a:lnTo>
                <a:lnTo>
                  <a:pt x="95004" y="270743"/>
                </a:lnTo>
                <a:lnTo>
                  <a:pt x="138912" y="277825"/>
                </a:lnTo>
                <a:lnTo>
                  <a:pt x="182820" y="270743"/>
                </a:lnTo>
                <a:lnTo>
                  <a:pt x="220953" y="251023"/>
                </a:lnTo>
                <a:lnTo>
                  <a:pt x="251023" y="220953"/>
                </a:lnTo>
                <a:lnTo>
                  <a:pt x="270743" y="182820"/>
                </a:lnTo>
                <a:lnTo>
                  <a:pt x="277825" y="138912"/>
                </a:lnTo>
                <a:lnTo>
                  <a:pt x="270743" y="95004"/>
                </a:lnTo>
                <a:lnTo>
                  <a:pt x="251023" y="56872"/>
                </a:lnTo>
                <a:lnTo>
                  <a:pt x="220953" y="26801"/>
                </a:lnTo>
                <a:lnTo>
                  <a:pt x="182820" y="7081"/>
                </a:lnTo>
                <a:lnTo>
                  <a:pt x="138912" y="0"/>
                </a:lnTo>
                <a:close/>
              </a:path>
            </a:pathLst>
          </a:custGeom>
          <a:solidFill>
            <a:srgbClr val="F8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47"/>
          <p:cNvGrpSpPr/>
          <p:nvPr/>
        </p:nvGrpSpPr>
        <p:grpSpPr>
          <a:xfrm>
            <a:off x="455397" y="3017862"/>
            <a:ext cx="431498" cy="369676"/>
            <a:chOff x="399421" y="3328031"/>
            <a:chExt cx="378460" cy="407670"/>
          </a:xfrm>
        </p:grpSpPr>
        <p:sp>
          <p:nvSpPr>
            <p:cNvPr id="48" name="object 48"/>
            <p:cNvSpPr/>
            <p:nvPr/>
          </p:nvSpPr>
          <p:spPr>
            <a:xfrm>
              <a:off x="413943" y="3328034"/>
              <a:ext cx="206375" cy="387350"/>
            </a:xfrm>
            <a:custGeom>
              <a:avLst/>
              <a:gdLst/>
              <a:ahLst/>
              <a:cxnLst/>
              <a:rect l="l" t="t" r="r" b="b"/>
              <a:pathLst>
                <a:path w="206375" h="387350">
                  <a:moveTo>
                    <a:pt x="34239" y="280212"/>
                  </a:moveTo>
                  <a:lnTo>
                    <a:pt x="32804" y="273138"/>
                  </a:lnTo>
                  <a:lnTo>
                    <a:pt x="28917" y="267347"/>
                  </a:lnTo>
                  <a:lnTo>
                    <a:pt x="23126" y="263461"/>
                  </a:lnTo>
                  <a:lnTo>
                    <a:pt x="16052" y="262026"/>
                  </a:lnTo>
                  <a:lnTo>
                    <a:pt x="0" y="262026"/>
                  </a:lnTo>
                  <a:lnTo>
                    <a:pt x="0" y="386778"/>
                  </a:lnTo>
                  <a:lnTo>
                    <a:pt x="34239" y="386778"/>
                  </a:lnTo>
                  <a:lnTo>
                    <a:pt x="34239" y="280212"/>
                  </a:lnTo>
                  <a:close/>
                </a:path>
                <a:path w="206375" h="387350">
                  <a:moveTo>
                    <a:pt x="206070" y="7620"/>
                  </a:moveTo>
                  <a:lnTo>
                    <a:pt x="202526" y="7620"/>
                  </a:lnTo>
                  <a:lnTo>
                    <a:pt x="202526" y="0"/>
                  </a:lnTo>
                  <a:lnTo>
                    <a:pt x="174396" y="0"/>
                  </a:lnTo>
                  <a:lnTo>
                    <a:pt x="174396" y="7620"/>
                  </a:lnTo>
                  <a:lnTo>
                    <a:pt x="174396" y="307340"/>
                  </a:lnTo>
                  <a:lnTo>
                    <a:pt x="206070" y="307340"/>
                  </a:lnTo>
                  <a:lnTo>
                    <a:pt x="206070" y="7620"/>
                  </a:lnTo>
                  <a:close/>
                </a:path>
              </a:pathLst>
            </a:custGeom>
            <a:solidFill>
              <a:srgbClr val="C6D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99415" y="3328479"/>
              <a:ext cx="378460" cy="407034"/>
            </a:xfrm>
            <a:custGeom>
              <a:avLst/>
              <a:gdLst/>
              <a:ahLst/>
              <a:cxnLst/>
              <a:rect l="l" t="t" r="r" b="b"/>
              <a:pathLst>
                <a:path w="378459" h="407035">
                  <a:moveTo>
                    <a:pt x="277456" y="266090"/>
                  </a:moveTo>
                  <a:lnTo>
                    <a:pt x="277304" y="256882"/>
                  </a:lnTo>
                  <a:lnTo>
                    <a:pt x="271526" y="251307"/>
                  </a:lnTo>
                  <a:lnTo>
                    <a:pt x="265899" y="245872"/>
                  </a:lnTo>
                  <a:lnTo>
                    <a:pt x="256971" y="245872"/>
                  </a:lnTo>
                  <a:lnTo>
                    <a:pt x="203454" y="299161"/>
                  </a:lnTo>
                  <a:lnTo>
                    <a:pt x="203454" y="6515"/>
                  </a:lnTo>
                  <a:lnTo>
                    <a:pt x="196938" y="0"/>
                  </a:lnTo>
                  <a:lnTo>
                    <a:pt x="180886" y="0"/>
                  </a:lnTo>
                  <a:lnTo>
                    <a:pt x="174383" y="6515"/>
                  </a:lnTo>
                  <a:lnTo>
                    <a:pt x="174383" y="299173"/>
                  </a:lnTo>
                  <a:lnTo>
                    <a:pt x="126530" y="251307"/>
                  </a:lnTo>
                  <a:lnTo>
                    <a:pt x="120751" y="245732"/>
                  </a:lnTo>
                  <a:lnTo>
                    <a:pt x="111556" y="245897"/>
                  </a:lnTo>
                  <a:lnTo>
                    <a:pt x="100545" y="257302"/>
                  </a:lnTo>
                  <a:lnTo>
                    <a:pt x="100545" y="266230"/>
                  </a:lnTo>
                  <a:lnTo>
                    <a:pt x="184315" y="350202"/>
                  </a:lnTo>
                  <a:lnTo>
                    <a:pt x="193509" y="350215"/>
                  </a:lnTo>
                  <a:lnTo>
                    <a:pt x="277456" y="266090"/>
                  </a:lnTo>
                  <a:close/>
                </a:path>
                <a:path w="378459" h="407035">
                  <a:moveTo>
                    <a:pt x="377837" y="268084"/>
                  </a:moveTo>
                  <a:lnTo>
                    <a:pt x="371335" y="261581"/>
                  </a:lnTo>
                  <a:lnTo>
                    <a:pt x="363308" y="261581"/>
                  </a:lnTo>
                  <a:lnTo>
                    <a:pt x="355282" y="261581"/>
                  </a:lnTo>
                  <a:lnTo>
                    <a:pt x="348767" y="268084"/>
                  </a:lnTo>
                  <a:lnTo>
                    <a:pt x="348767" y="371335"/>
                  </a:lnTo>
                  <a:lnTo>
                    <a:pt x="342265" y="377837"/>
                  </a:lnTo>
                  <a:lnTo>
                    <a:pt x="35572" y="377837"/>
                  </a:lnTo>
                  <a:lnTo>
                    <a:pt x="29057" y="371335"/>
                  </a:lnTo>
                  <a:lnTo>
                    <a:pt x="29057" y="268084"/>
                  </a:lnTo>
                  <a:lnTo>
                    <a:pt x="22555" y="261581"/>
                  </a:lnTo>
                  <a:lnTo>
                    <a:pt x="6502" y="261581"/>
                  </a:lnTo>
                  <a:lnTo>
                    <a:pt x="0" y="268084"/>
                  </a:lnTo>
                  <a:lnTo>
                    <a:pt x="0" y="363308"/>
                  </a:lnTo>
                  <a:lnTo>
                    <a:pt x="3429" y="380288"/>
                  </a:lnTo>
                  <a:lnTo>
                    <a:pt x="12776" y="394144"/>
                  </a:lnTo>
                  <a:lnTo>
                    <a:pt x="26631" y="403491"/>
                  </a:lnTo>
                  <a:lnTo>
                    <a:pt x="43599" y="406908"/>
                  </a:lnTo>
                  <a:lnTo>
                    <a:pt x="334238" y="406908"/>
                  </a:lnTo>
                  <a:lnTo>
                    <a:pt x="351205" y="403491"/>
                  </a:lnTo>
                  <a:lnTo>
                    <a:pt x="365074" y="394144"/>
                  </a:lnTo>
                  <a:lnTo>
                    <a:pt x="374408" y="380288"/>
                  </a:lnTo>
                  <a:lnTo>
                    <a:pt x="377837" y="363308"/>
                  </a:lnTo>
                  <a:lnTo>
                    <a:pt x="377837" y="268084"/>
                  </a:lnTo>
                  <a:close/>
                </a:path>
              </a:pathLst>
            </a:custGeom>
            <a:solidFill>
              <a:srgbClr val="0530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50"/>
          <p:cNvGrpSpPr/>
          <p:nvPr/>
        </p:nvGrpSpPr>
        <p:grpSpPr>
          <a:xfrm>
            <a:off x="361996" y="3636295"/>
            <a:ext cx="526341" cy="429560"/>
            <a:chOff x="357557" y="3889866"/>
            <a:chExt cx="461645" cy="473709"/>
          </a:xfrm>
        </p:grpSpPr>
        <p:sp>
          <p:nvSpPr>
            <p:cNvPr id="51" name="object 51"/>
            <p:cNvSpPr/>
            <p:nvPr/>
          </p:nvSpPr>
          <p:spPr>
            <a:xfrm>
              <a:off x="394322" y="3899864"/>
              <a:ext cx="212725" cy="460375"/>
            </a:xfrm>
            <a:custGeom>
              <a:avLst/>
              <a:gdLst/>
              <a:ahLst/>
              <a:cxnLst/>
              <a:rect l="l" t="t" r="r" b="b"/>
              <a:pathLst>
                <a:path w="212725" h="460375">
                  <a:moveTo>
                    <a:pt x="51193" y="0"/>
                  </a:moveTo>
                  <a:lnTo>
                    <a:pt x="0" y="0"/>
                  </a:lnTo>
                  <a:lnTo>
                    <a:pt x="0" y="132753"/>
                  </a:lnTo>
                  <a:lnTo>
                    <a:pt x="51193" y="132753"/>
                  </a:lnTo>
                  <a:lnTo>
                    <a:pt x="51193" y="0"/>
                  </a:lnTo>
                  <a:close/>
                </a:path>
                <a:path w="212725" h="460375">
                  <a:moveTo>
                    <a:pt x="208902" y="405701"/>
                  </a:moveTo>
                  <a:lnTo>
                    <a:pt x="191592" y="405701"/>
                  </a:lnTo>
                  <a:lnTo>
                    <a:pt x="191592" y="460032"/>
                  </a:lnTo>
                  <a:lnTo>
                    <a:pt x="208902" y="460032"/>
                  </a:lnTo>
                  <a:lnTo>
                    <a:pt x="208902" y="405701"/>
                  </a:lnTo>
                  <a:close/>
                </a:path>
                <a:path w="212725" h="460375">
                  <a:moveTo>
                    <a:pt x="208902" y="140843"/>
                  </a:moveTo>
                  <a:lnTo>
                    <a:pt x="191592" y="140843"/>
                  </a:lnTo>
                  <a:lnTo>
                    <a:pt x="191592" y="239052"/>
                  </a:lnTo>
                  <a:lnTo>
                    <a:pt x="208902" y="239052"/>
                  </a:lnTo>
                  <a:lnTo>
                    <a:pt x="208902" y="140843"/>
                  </a:lnTo>
                  <a:close/>
                </a:path>
                <a:path w="212725" h="460375">
                  <a:moveTo>
                    <a:pt x="212483" y="245999"/>
                  </a:moveTo>
                  <a:lnTo>
                    <a:pt x="177888" y="245999"/>
                  </a:lnTo>
                  <a:lnTo>
                    <a:pt x="177888" y="397700"/>
                  </a:lnTo>
                  <a:lnTo>
                    <a:pt x="212483" y="397700"/>
                  </a:lnTo>
                  <a:lnTo>
                    <a:pt x="212483" y="245999"/>
                  </a:lnTo>
                  <a:close/>
                </a:path>
              </a:pathLst>
            </a:custGeom>
            <a:solidFill>
              <a:srgbClr val="C6D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57555" y="3889870"/>
              <a:ext cx="461645" cy="473709"/>
            </a:xfrm>
            <a:custGeom>
              <a:avLst/>
              <a:gdLst/>
              <a:ahLst/>
              <a:cxnLst/>
              <a:rect l="l" t="t" r="r" b="b"/>
              <a:pathLst>
                <a:path w="461644" h="473710">
                  <a:moveTo>
                    <a:pt x="43649" y="252158"/>
                  </a:moveTo>
                  <a:lnTo>
                    <a:pt x="40551" y="249047"/>
                  </a:lnTo>
                  <a:lnTo>
                    <a:pt x="3098" y="249047"/>
                  </a:lnTo>
                  <a:lnTo>
                    <a:pt x="0" y="252158"/>
                  </a:lnTo>
                  <a:lnTo>
                    <a:pt x="0" y="259816"/>
                  </a:lnTo>
                  <a:lnTo>
                    <a:pt x="3098" y="262928"/>
                  </a:lnTo>
                  <a:lnTo>
                    <a:pt x="6934" y="262928"/>
                  </a:lnTo>
                  <a:lnTo>
                    <a:pt x="40551" y="262928"/>
                  </a:lnTo>
                  <a:lnTo>
                    <a:pt x="43649" y="259816"/>
                  </a:lnTo>
                  <a:lnTo>
                    <a:pt x="43649" y="252158"/>
                  </a:lnTo>
                  <a:close/>
                </a:path>
                <a:path w="461644" h="473710">
                  <a:moveTo>
                    <a:pt x="387489" y="3098"/>
                  </a:moveTo>
                  <a:lnTo>
                    <a:pt x="384378" y="0"/>
                  </a:lnTo>
                  <a:lnTo>
                    <a:pt x="58483" y="0"/>
                  </a:lnTo>
                  <a:lnTo>
                    <a:pt x="47320" y="2260"/>
                  </a:lnTo>
                  <a:lnTo>
                    <a:pt x="38201" y="8420"/>
                  </a:lnTo>
                  <a:lnTo>
                    <a:pt x="32042" y="17538"/>
                  </a:lnTo>
                  <a:lnTo>
                    <a:pt x="29781" y="28702"/>
                  </a:lnTo>
                  <a:lnTo>
                    <a:pt x="29781" y="92989"/>
                  </a:lnTo>
                  <a:lnTo>
                    <a:pt x="32880" y="96100"/>
                  </a:lnTo>
                  <a:lnTo>
                    <a:pt x="36715" y="96100"/>
                  </a:lnTo>
                  <a:lnTo>
                    <a:pt x="40551" y="96100"/>
                  </a:lnTo>
                  <a:lnTo>
                    <a:pt x="43649" y="92989"/>
                  </a:lnTo>
                  <a:lnTo>
                    <a:pt x="43649" y="20523"/>
                  </a:lnTo>
                  <a:lnTo>
                    <a:pt x="50304" y="13855"/>
                  </a:lnTo>
                  <a:lnTo>
                    <a:pt x="384378" y="13855"/>
                  </a:lnTo>
                  <a:lnTo>
                    <a:pt x="387489" y="10756"/>
                  </a:lnTo>
                  <a:lnTo>
                    <a:pt x="387489" y="3098"/>
                  </a:lnTo>
                  <a:close/>
                </a:path>
                <a:path w="461644" h="473710">
                  <a:moveTo>
                    <a:pt x="461568" y="28740"/>
                  </a:moveTo>
                  <a:lnTo>
                    <a:pt x="459295" y="17564"/>
                  </a:lnTo>
                  <a:lnTo>
                    <a:pt x="453123" y="8445"/>
                  </a:lnTo>
                  <a:lnTo>
                    <a:pt x="443992" y="2298"/>
                  </a:lnTo>
                  <a:lnTo>
                    <a:pt x="432866" y="38"/>
                  </a:lnTo>
                  <a:lnTo>
                    <a:pt x="406323" y="38"/>
                  </a:lnTo>
                  <a:lnTo>
                    <a:pt x="403148" y="3098"/>
                  </a:lnTo>
                  <a:lnTo>
                    <a:pt x="403148" y="10706"/>
                  </a:lnTo>
                  <a:lnTo>
                    <a:pt x="406323" y="13881"/>
                  </a:lnTo>
                  <a:lnTo>
                    <a:pt x="440994" y="13881"/>
                  </a:lnTo>
                  <a:lnTo>
                    <a:pt x="447725" y="20497"/>
                  </a:lnTo>
                  <a:lnTo>
                    <a:pt x="447725" y="136055"/>
                  </a:lnTo>
                  <a:lnTo>
                    <a:pt x="440994" y="142798"/>
                  </a:lnTo>
                  <a:lnTo>
                    <a:pt x="261543" y="142798"/>
                  </a:lnTo>
                  <a:lnTo>
                    <a:pt x="261543" y="156641"/>
                  </a:lnTo>
                  <a:lnTo>
                    <a:pt x="261543" y="244144"/>
                  </a:lnTo>
                  <a:lnTo>
                    <a:pt x="232333" y="244144"/>
                  </a:lnTo>
                  <a:lnTo>
                    <a:pt x="232333" y="213791"/>
                  </a:lnTo>
                  <a:lnTo>
                    <a:pt x="232333" y="156641"/>
                  </a:lnTo>
                  <a:lnTo>
                    <a:pt x="261543" y="156641"/>
                  </a:lnTo>
                  <a:lnTo>
                    <a:pt x="261543" y="142798"/>
                  </a:lnTo>
                  <a:lnTo>
                    <a:pt x="50342" y="142798"/>
                  </a:lnTo>
                  <a:lnTo>
                    <a:pt x="43611" y="136055"/>
                  </a:lnTo>
                  <a:lnTo>
                    <a:pt x="43611" y="114846"/>
                  </a:lnTo>
                  <a:lnTo>
                    <a:pt x="40563" y="111798"/>
                  </a:lnTo>
                  <a:lnTo>
                    <a:pt x="32943" y="111798"/>
                  </a:lnTo>
                  <a:lnTo>
                    <a:pt x="29768" y="114846"/>
                  </a:lnTo>
                  <a:lnTo>
                    <a:pt x="29768" y="127939"/>
                  </a:lnTo>
                  <a:lnTo>
                    <a:pt x="32042" y="139077"/>
                  </a:lnTo>
                  <a:lnTo>
                    <a:pt x="38214" y="148196"/>
                  </a:lnTo>
                  <a:lnTo>
                    <a:pt x="47345" y="154381"/>
                  </a:lnTo>
                  <a:lnTo>
                    <a:pt x="58470" y="156641"/>
                  </a:lnTo>
                  <a:lnTo>
                    <a:pt x="218490" y="156641"/>
                  </a:lnTo>
                  <a:lnTo>
                    <a:pt x="218490" y="199821"/>
                  </a:lnTo>
                  <a:lnTo>
                    <a:pt x="183946" y="199821"/>
                  </a:lnTo>
                  <a:lnTo>
                    <a:pt x="176669" y="200342"/>
                  </a:lnTo>
                  <a:lnTo>
                    <a:pt x="169608" y="201891"/>
                  </a:lnTo>
                  <a:lnTo>
                    <a:pt x="162852" y="204431"/>
                  </a:lnTo>
                  <a:lnTo>
                    <a:pt x="156514" y="207949"/>
                  </a:lnTo>
                  <a:lnTo>
                    <a:pt x="92379" y="249097"/>
                  </a:lnTo>
                  <a:lnTo>
                    <a:pt x="62407" y="249097"/>
                  </a:lnTo>
                  <a:lnTo>
                    <a:pt x="59359" y="252145"/>
                  </a:lnTo>
                  <a:lnTo>
                    <a:pt x="59359" y="259765"/>
                  </a:lnTo>
                  <a:lnTo>
                    <a:pt x="62407" y="262940"/>
                  </a:lnTo>
                  <a:lnTo>
                    <a:pt x="95808" y="262940"/>
                  </a:lnTo>
                  <a:lnTo>
                    <a:pt x="97078" y="262547"/>
                  </a:lnTo>
                  <a:lnTo>
                    <a:pt x="98221" y="261797"/>
                  </a:lnTo>
                  <a:lnTo>
                    <a:pt x="169976" y="215823"/>
                  </a:lnTo>
                  <a:lnTo>
                    <a:pt x="176834" y="213791"/>
                  </a:lnTo>
                  <a:lnTo>
                    <a:pt x="218490" y="213791"/>
                  </a:lnTo>
                  <a:lnTo>
                    <a:pt x="218490" y="245922"/>
                  </a:lnTo>
                  <a:lnTo>
                    <a:pt x="211340" y="249948"/>
                  </a:lnTo>
                  <a:lnTo>
                    <a:pt x="205752" y="255841"/>
                  </a:lnTo>
                  <a:lnTo>
                    <a:pt x="202133" y="263182"/>
                  </a:lnTo>
                  <a:lnTo>
                    <a:pt x="200837" y="271564"/>
                  </a:lnTo>
                  <a:lnTo>
                    <a:pt x="200837" y="274116"/>
                  </a:lnTo>
                  <a:lnTo>
                    <a:pt x="201091" y="275513"/>
                  </a:lnTo>
                  <a:lnTo>
                    <a:pt x="199440" y="278307"/>
                  </a:lnTo>
                  <a:lnTo>
                    <a:pt x="190995" y="289179"/>
                  </a:lnTo>
                  <a:lnTo>
                    <a:pt x="180187" y="297370"/>
                  </a:lnTo>
                  <a:lnTo>
                    <a:pt x="167627" y="302539"/>
                  </a:lnTo>
                  <a:lnTo>
                    <a:pt x="153974" y="304330"/>
                  </a:lnTo>
                  <a:lnTo>
                    <a:pt x="134670" y="304330"/>
                  </a:lnTo>
                  <a:lnTo>
                    <a:pt x="131495" y="307505"/>
                  </a:lnTo>
                  <a:lnTo>
                    <a:pt x="131495" y="315137"/>
                  </a:lnTo>
                  <a:lnTo>
                    <a:pt x="134670" y="318312"/>
                  </a:lnTo>
                  <a:lnTo>
                    <a:pt x="153974" y="318312"/>
                  </a:lnTo>
                  <a:lnTo>
                    <a:pt x="169799" y="316382"/>
                  </a:lnTo>
                  <a:lnTo>
                    <a:pt x="184518" y="310807"/>
                  </a:lnTo>
                  <a:lnTo>
                    <a:pt x="197510" y="301967"/>
                  </a:lnTo>
                  <a:lnTo>
                    <a:pt x="208203" y="290245"/>
                  </a:lnTo>
                  <a:lnTo>
                    <a:pt x="208711" y="290880"/>
                  </a:lnTo>
                  <a:lnTo>
                    <a:pt x="209346" y="291388"/>
                  </a:lnTo>
                  <a:lnTo>
                    <a:pt x="209981" y="292023"/>
                  </a:lnTo>
                  <a:lnTo>
                    <a:pt x="204393" y="296964"/>
                  </a:lnTo>
                  <a:lnTo>
                    <a:pt x="200837" y="304330"/>
                  </a:lnTo>
                  <a:lnTo>
                    <a:pt x="200837" y="320598"/>
                  </a:lnTo>
                  <a:lnTo>
                    <a:pt x="204393" y="327837"/>
                  </a:lnTo>
                  <a:lnTo>
                    <a:pt x="209981" y="332905"/>
                  </a:lnTo>
                  <a:lnTo>
                    <a:pt x="204393" y="337870"/>
                  </a:lnTo>
                  <a:lnTo>
                    <a:pt x="200837" y="345224"/>
                  </a:lnTo>
                  <a:lnTo>
                    <a:pt x="200837" y="361365"/>
                  </a:lnTo>
                  <a:lnTo>
                    <a:pt x="204393" y="368731"/>
                  </a:lnTo>
                  <a:lnTo>
                    <a:pt x="209981" y="373799"/>
                  </a:lnTo>
                  <a:lnTo>
                    <a:pt x="204393" y="378764"/>
                  </a:lnTo>
                  <a:lnTo>
                    <a:pt x="200837" y="386130"/>
                  </a:lnTo>
                  <a:lnTo>
                    <a:pt x="200837" y="396532"/>
                  </a:lnTo>
                  <a:lnTo>
                    <a:pt x="201091" y="398830"/>
                  </a:lnTo>
                  <a:lnTo>
                    <a:pt x="201599" y="400989"/>
                  </a:lnTo>
                  <a:lnTo>
                    <a:pt x="129463" y="400989"/>
                  </a:lnTo>
                  <a:lnTo>
                    <a:pt x="122859" y="399199"/>
                  </a:lnTo>
                  <a:lnTo>
                    <a:pt x="102946" y="388289"/>
                  </a:lnTo>
                  <a:lnTo>
                    <a:pt x="78917" y="375081"/>
                  </a:lnTo>
                  <a:lnTo>
                    <a:pt x="77774" y="374573"/>
                  </a:lnTo>
                  <a:lnTo>
                    <a:pt x="76504" y="374180"/>
                  </a:lnTo>
                  <a:lnTo>
                    <a:pt x="75234" y="374307"/>
                  </a:lnTo>
                  <a:lnTo>
                    <a:pt x="8432" y="377990"/>
                  </a:lnTo>
                  <a:lnTo>
                    <a:pt x="4622" y="378129"/>
                  </a:lnTo>
                  <a:lnTo>
                    <a:pt x="1701" y="381431"/>
                  </a:lnTo>
                  <a:lnTo>
                    <a:pt x="1828" y="385241"/>
                  </a:lnTo>
                  <a:lnTo>
                    <a:pt x="2082" y="389039"/>
                  </a:lnTo>
                  <a:lnTo>
                    <a:pt x="5384" y="391972"/>
                  </a:lnTo>
                  <a:lnTo>
                    <a:pt x="9194" y="391845"/>
                  </a:lnTo>
                  <a:lnTo>
                    <a:pt x="73964" y="388289"/>
                  </a:lnTo>
                  <a:lnTo>
                    <a:pt x="110413" y="408216"/>
                  </a:lnTo>
                  <a:lnTo>
                    <a:pt x="116471" y="411086"/>
                  </a:lnTo>
                  <a:lnTo>
                    <a:pt x="122809" y="413156"/>
                  </a:lnTo>
                  <a:lnTo>
                    <a:pt x="129362" y="414413"/>
                  </a:lnTo>
                  <a:lnTo>
                    <a:pt x="136067" y="414832"/>
                  </a:lnTo>
                  <a:lnTo>
                    <a:pt x="210108" y="414832"/>
                  </a:lnTo>
                  <a:lnTo>
                    <a:pt x="212648" y="416864"/>
                  </a:lnTo>
                  <a:lnTo>
                    <a:pt x="215442" y="418630"/>
                  </a:lnTo>
                  <a:lnTo>
                    <a:pt x="218490" y="419773"/>
                  </a:lnTo>
                  <a:lnTo>
                    <a:pt x="218490" y="470204"/>
                  </a:lnTo>
                  <a:lnTo>
                    <a:pt x="221538" y="473240"/>
                  </a:lnTo>
                  <a:lnTo>
                    <a:pt x="227761" y="473240"/>
                  </a:lnTo>
                  <a:lnTo>
                    <a:pt x="229920" y="471982"/>
                  </a:lnTo>
                  <a:lnTo>
                    <a:pt x="231317" y="470065"/>
                  </a:lnTo>
                  <a:lnTo>
                    <a:pt x="231952" y="468922"/>
                  </a:lnTo>
                  <a:lnTo>
                    <a:pt x="232333" y="467664"/>
                  </a:lnTo>
                  <a:lnTo>
                    <a:pt x="232333" y="421563"/>
                  </a:lnTo>
                  <a:lnTo>
                    <a:pt x="261543" y="421563"/>
                  </a:lnTo>
                  <a:lnTo>
                    <a:pt x="261543" y="470204"/>
                  </a:lnTo>
                  <a:lnTo>
                    <a:pt x="264718" y="473240"/>
                  </a:lnTo>
                  <a:lnTo>
                    <a:pt x="272338" y="473240"/>
                  </a:lnTo>
                  <a:lnTo>
                    <a:pt x="275513" y="470204"/>
                  </a:lnTo>
                  <a:lnTo>
                    <a:pt x="275513" y="421563"/>
                  </a:lnTo>
                  <a:lnTo>
                    <a:pt x="275513" y="418630"/>
                  </a:lnTo>
                  <a:lnTo>
                    <a:pt x="281597" y="414401"/>
                  </a:lnTo>
                  <a:lnTo>
                    <a:pt x="286334" y="408724"/>
                  </a:lnTo>
                  <a:lnTo>
                    <a:pt x="286778" y="407720"/>
                  </a:lnTo>
                  <a:lnTo>
                    <a:pt x="289407" y="401866"/>
                  </a:lnTo>
                  <a:lnTo>
                    <a:pt x="290499" y="394131"/>
                  </a:lnTo>
                  <a:lnTo>
                    <a:pt x="290499" y="387146"/>
                  </a:lnTo>
                  <a:lnTo>
                    <a:pt x="287832" y="380657"/>
                  </a:lnTo>
                  <a:lnTo>
                    <a:pt x="283387" y="375716"/>
                  </a:lnTo>
                  <a:lnTo>
                    <a:pt x="290499" y="370763"/>
                  </a:lnTo>
                  <a:lnTo>
                    <a:pt x="292773" y="366814"/>
                  </a:lnTo>
                  <a:lnTo>
                    <a:pt x="295198" y="362623"/>
                  </a:lnTo>
                  <a:lnTo>
                    <a:pt x="295198" y="346379"/>
                  </a:lnTo>
                  <a:lnTo>
                    <a:pt x="292658" y="340156"/>
                  </a:lnTo>
                  <a:lnTo>
                    <a:pt x="292315" y="339763"/>
                  </a:lnTo>
                  <a:lnTo>
                    <a:pt x="288467" y="335330"/>
                  </a:lnTo>
                  <a:lnTo>
                    <a:pt x="293497" y="331012"/>
                  </a:lnTo>
                  <a:lnTo>
                    <a:pt x="297154" y="325932"/>
                  </a:lnTo>
                  <a:lnTo>
                    <a:pt x="297383" y="325615"/>
                  </a:lnTo>
                  <a:lnTo>
                    <a:pt x="299897" y="319366"/>
                  </a:lnTo>
                  <a:lnTo>
                    <a:pt x="300786" y="312470"/>
                  </a:lnTo>
                  <a:lnTo>
                    <a:pt x="300786" y="304838"/>
                  </a:lnTo>
                  <a:lnTo>
                    <a:pt x="298132" y="298881"/>
                  </a:lnTo>
                  <a:lnTo>
                    <a:pt x="297738" y="297980"/>
                  </a:lnTo>
                  <a:lnTo>
                    <a:pt x="292785" y="293039"/>
                  </a:lnTo>
                  <a:lnTo>
                    <a:pt x="296354" y="290245"/>
                  </a:lnTo>
                  <a:lnTo>
                    <a:pt x="299135" y="288074"/>
                  </a:lnTo>
                  <a:lnTo>
                    <a:pt x="300697" y="285038"/>
                  </a:lnTo>
                  <a:lnTo>
                    <a:pt x="303199" y="280212"/>
                  </a:lnTo>
                  <a:lnTo>
                    <a:pt x="303199" y="271564"/>
                  </a:lnTo>
                  <a:lnTo>
                    <a:pt x="301053" y="260908"/>
                  </a:lnTo>
                  <a:lnTo>
                    <a:pt x="299097" y="257987"/>
                  </a:lnTo>
                  <a:lnTo>
                    <a:pt x="295211" y="252183"/>
                  </a:lnTo>
                  <a:lnTo>
                    <a:pt x="289356" y="248221"/>
                  </a:lnTo>
                  <a:lnTo>
                    <a:pt x="289356" y="264071"/>
                  </a:lnTo>
                  <a:lnTo>
                    <a:pt x="289356" y="278930"/>
                  </a:lnTo>
                  <a:lnTo>
                    <a:pt x="286943" y="281406"/>
                  </a:lnTo>
                  <a:lnTo>
                    <a:pt x="286943" y="304965"/>
                  </a:lnTo>
                  <a:lnTo>
                    <a:pt x="286943" y="319824"/>
                  </a:lnTo>
                  <a:lnTo>
                    <a:pt x="281355" y="325424"/>
                  </a:lnTo>
                  <a:lnTo>
                    <a:pt x="281355" y="345871"/>
                  </a:lnTo>
                  <a:lnTo>
                    <a:pt x="281355" y="360730"/>
                  </a:lnTo>
                  <a:lnTo>
                    <a:pt x="276656" y="365429"/>
                  </a:lnTo>
                  <a:lnTo>
                    <a:pt x="276656" y="386765"/>
                  </a:lnTo>
                  <a:lnTo>
                    <a:pt x="276656" y="401624"/>
                  </a:lnTo>
                  <a:lnTo>
                    <a:pt x="270687" y="407720"/>
                  </a:lnTo>
                  <a:lnTo>
                    <a:pt x="220649" y="407720"/>
                  </a:lnTo>
                  <a:lnTo>
                    <a:pt x="214680" y="401624"/>
                  </a:lnTo>
                  <a:lnTo>
                    <a:pt x="214680" y="400989"/>
                  </a:lnTo>
                  <a:lnTo>
                    <a:pt x="214680" y="386765"/>
                  </a:lnTo>
                  <a:lnTo>
                    <a:pt x="220649" y="380657"/>
                  </a:lnTo>
                  <a:lnTo>
                    <a:pt x="270687" y="380657"/>
                  </a:lnTo>
                  <a:lnTo>
                    <a:pt x="276656" y="386765"/>
                  </a:lnTo>
                  <a:lnTo>
                    <a:pt x="276656" y="365429"/>
                  </a:lnTo>
                  <a:lnTo>
                    <a:pt x="275259" y="366814"/>
                  </a:lnTo>
                  <a:lnTo>
                    <a:pt x="220649" y="366814"/>
                  </a:lnTo>
                  <a:lnTo>
                    <a:pt x="214680" y="360730"/>
                  </a:lnTo>
                  <a:lnTo>
                    <a:pt x="214680" y="345871"/>
                  </a:lnTo>
                  <a:lnTo>
                    <a:pt x="220649" y="339763"/>
                  </a:lnTo>
                  <a:lnTo>
                    <a:pt x="275259" y="339763"/>
                  </a:lnTo>
                  <a:lnTo>
                    <a:pt x="281355" y="345871"/>
                  </a:lnTo>
                  <a:lnTo>
                    <a:pt x="281355" y="325424"/>
                  </a:lnTo>
                  <a:lnTo>
                    <a:pt x="280847" y="325932"/>
                  </a:lnTo>
                  <a:lnTo>
                    <a:pt x="220649" y="325932"/>
                  </a:lnTo>
                  <a:lnTo>
                    <a:pt x="214680" y="319824"/>
                  </a:lnTo>
                  <a:lnTo>
                    <a:pt x="214807" y="304838"/>
                  </a:lnTo>
                  <a:lnTo>
                    <a:pt x="220649" y="298881"/>
                  </a:lnTo>
                  <a:lnTo>
                    <a:pt x="280847" y="298881"/>
                  </a:lnTo>
                  <a:lnTo>
                    <a:pt x="286943" y="304965"/>
                  </a:lnTo>
                  <a:lnTo>
                    <a:pt x="286943" y="281406"/>
                  </a:lnTo>
                  <a:lnTo>
                    <a:pt x="283387" y="285038"/>
                  </a:lnTo>
                  <a:lnTo>
                    <a:pt x="220649" y="285038"/>
                  </a:lnTo>
                  <a:lnTo>
                    <a:pt x="214680" y="278930"/>
                  </a:lnTo>
                  <a:lnTo>
                    <a:pt x="214680" y="264071"/>
                  </a:lnTo>
                  <a:lnTo>
                    <a:pt x="220649" y="257987"/>
                  </a:lnTo>
                  <a:lnTo>
                    <a:pt x="283387" y="257987"/>
                  </a:lnTo>
                  <a:lnTo>
                    <a:pt x="289356" y="264071"/>
                  </a:lnTo>
                  <a:lnTo>
                    <a:pt x="289356" y="248221"/>
                  </a:lnTo>
                  <a:lnTo>
                    <a:pt x="286537" y="246303"/>
                  </a:lnTo>
                  <a:lnTo>
                    <a:pt x="275958" y="244144"/>
                  </a:lnTo>
                  <a:lnTo>
                    <a:pt x="275513" y="244132"/>
                  </a:lnTo>
                  <a:lnTo>
                    <a:pt x="275513" y="156641"/>
                  </a:lnTo>
                  <a:lnTo>
                    <a:pt x="432866" y="156641"/>
                  </a:lnTo>
                  <a:lnTo>
                    <a:pt x="443992" y="154381"/>
                  </a:lnTo>
                  <a:lnTo>
                    <a:pt x="453123" y="148196"/>
                  </a:lnTo>
                  <a:lnTo>
                    <a:pt x="456768" y="142798"/>
                  </a:lnTo>
                  <a:lnTo>
                    <a:pt x="459295" y="139077"/>
                  </a:lnTo>
                  <a:lnTo>
                    <a:pt x="461568" y="127939"/>
                  </a:lnTo>
                  <a:lnTo>
                    <a:pt x="461568" y="28740"/>
                  </a:lnTo>
                  <a:close/>
                </a:path>
              </a:pathLst>
            </a:custGeom>
            <a:solidFill>
              <a:srgbClr val="0530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8294" y="3932073"/>
              <a:ext cx="228279" cy="72138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716165" y="3932148"/>
              <a:ext cx="13970" cy="72390"/>
            </a:xfrm>
            <a:custGeom>
              <a:avLst/>
              <a:gdLst/>
              <a:ahLst/>
              <a:cxnLst/>
              <a:rect l="l" t="t" r="r" b="b"/>
              <a:pathLst>
                <a:path w="13970" h="72389">
                  <a:moveTo>
                    <a:pt x="13868" y="54368"/>
                  </a:moveTo>
                  <a:lnTo>
                    <a:pt x="10769" y="51269"/>
                  </a:lnTo>
                  <a:lnTo>
                    <a:pt x="6934" y="51269"/>
                  </a:lnTo>
                  <a:lnTo>
                    <a:pt x="3098" y="51269"/>
                  </a:lnTo>
                  <a:lnTo>
                    <a:pt x="0" y="54368"/>
                  </a:lnTo>
                  <a:lnTo>
                    <a:pt x="0" y="68961"/>
                  </a:lnTo>
                  <a:lnTo>
                    <a:pt x="3098" y="72059"/>
                  </a:lnTo>
                  <a:lnTo>
                    <a:pt x="10769" y="72059"/>
                  </a:lnTo>
                  <a:lnTo>
                    <a:pt x="13868" y="68961"/>
                  </a:lnTo>
                  <a:lnTo>
                    <a:pt x="13868" y="54368"/>
                  </a:lnTo>
                  <a:close/>
                </a:path>
                <a:path w="13970" h="72389">
                  <a:moveTo>
                    <a:pt x="13868" y="3098"/>
                  </a:moveTo>
                  <a:lnTo>
                    <a:pt x="10769" y="0"/>
                  </a:lnTo>
                  <a:lnTo>
                    <a:pt x="3098" y="0"/>
                  </a:lnTo>
                  <a:lnTo>
                    <a:pt x="0" y="3098"/>
                  </a:lnTo>
                  <a:lnTo>
                    <a:pt x="0" y="37630"/>
                  </a:lnTo>
                  <a:lnTo>
                    <a:pt x="3098" y="40728"/>
                  </a:lnTo>
                  <a:lnTo>
                    <a:pt x="10769" y="40728"/>
                  </a:lnTo>
                  <a:lnTo>
                    <a:pt x="13868" y="37630"/>
                  </a:lnTo>
                  <a:lnTo>
                    <a:pt x="13868" y="6934"/>
                  </a:lnTo>
                  <a:lnTo>
                    <a:pt x="13868" y="3098"/>
                  </a:lnTo>
                  <a:close/>
                </a:path>
              </a:pathLst>
            </a:custGeom>
            <a:solidFill>
              <a:srgbClr val="0530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55"/>
          <p:cNvGrpSpPr/>
          <p:nvPr/>
        </p:nvGrpSpPr>
        <p:grpSpPr>
          <a:xfrm>
            <a:off x="361995" y="4396376"/>
            <a:ext cx="529236" cy="485415"/>
            <a:chOff x="356434" y="4496979"/>
            <a:chExt cx="464184" cy="535305"/>
          </a:xfrm>
        </p:grpSpPr>
        <p:sp>
          <p:nvSpPr>
            <p:cNvPr id="56" name="object 56"/>
            <p:cNvSpPr/>
            <p:nvPr/>
          </p:nvSpPr>
          <p:spPr>
            <a:xfrm>
              <a:off x="371830" y="4507534"/>
              <a:ext cx="232410" cy="518159"/>
            </a:xfrm>
            <a:custGeom>
              <a:avLst/>
              <a:gdLst/>
              <a:ahLst/>
              <a:cxnLst/>
              <a:rect l="l" t="t" r="r" b="b"/>
              <a:pathLst>
                <a:path w="232409" h="518160">
                  <a:moveTo>
                    <a:pt x="32550" y="12"/>
                  </a:moveTo>
                  <a:lnTo>
                    <a:pt x="0" y="9817"/>
                  </a:lnTo>
                  <a:lnTo>
                    <a:pt x="0" y="92468"/>
                  </a:lnTo>
                  <a:lnTo>
                    <a:pt x="32550" y="92468"/>
                  </a:lnTo>
                  <a:lnTo>
                    <a:pt x="32550" y="12"/>
                  </a:lnTo>
                  <a:close/>
                </a:path>
                <a:path w="232409" h="518160">
                  <a:moveTo>
                    <a:pt x="97421" y="7302"/>
                  </a:moveTo>
                  <a:lnTo>
                    <a:pt x="64871" y="0"/>
                  </a:lnTo>
                  <a:lnTo>
                    <a:pt x="64871" y="492785"/>
                  </a:lnTo>
                  <a:lnTo>
                    <a:pt x="97421" y="517575"/>
                  </a:lnTo>
                  <a:lnTo>
                    <a:pt x="97421" y="7302"/>
                  </a:lnTo>
                  <a:close/>
                </a:path>
                <a:path w="232409" h="518160">
                  <a:moveTo>
                    <a:pt x="168770" y="443204"/>
                  </a:moveTo>
                  <a:lnTo>
                    <a:pt x="136220" y="451091"/>
                  </a:lnTo>
                  <a:lnTo>
                    <a:pt x="136220" y="517575"/>
                  </a:lnTo>
                  <a:lnTo>
                    <a:pt x="168770" y="517575"/>
                  </a:lnTo>
                  <a:lnTo>
                    <a:pt x="168770" y="443204"/>
                  </a:lnTo>
                  <a:close/>
                </a:path>
                <a:path w="232409" h="518160">
                  <a:moveTo>
                    <a:pt x="232105" y="164261"/>
                  </a:moveTo>
                  <a:lnTo>
                    <a:pt x="205079" y="113703"/>
                  </a:lnTo>
                  <a:lnTo>
                    <a:pt x="199631" y="60286"/>
                  </a:lnTo>
                  <a:lnTo>
                    <a:pt x="201041" y="47447"/>
                  </a:lnTo>
                  <a:lnTo>
                    <a:pt x="176657" y="47447"/>
                  </a:lnTo>
                  <a:lnTo>
                    <a:pt x="188569" y="133121"/>
                  </a:lnTo>
                  <a:lnTo>
                    <a:pt x="232105" y="164261"/>
                  </a:lnTo>
                  <a:close/>
                </a:path>
              </a:pathLst>
            </a:custGeom>
            <a:solidFill>
              <a:srgbClr val="C6D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56425" y="4496980"/>
              <a:ext cx="464184" cy="535305"/>
            </a:xfrm>
            <a:custGeom>
              <a:avLst/>
              <a:gdLst/>
              <a:ahLst/>
              <a:cxnLst/>
              <a:rect l="l" t="t" r="r" b="b"/>
              <a:pathLst>
                <a:path w="464184" h="535304">
                  <a:moveTo>
                    <a:pt x="142722" y="356768"/>
                  </a:moveTo>
                  <a:lnTo>
                    <a:pt x="107048" y="356768"/>
                  </a:lnTo>
                  <a:lnTo>
                    <a:pt x="107048" y="374599"/>
                  </a:lnTo>
                  <a:lnTo>
                    <a:pt x="142722" y="374599"/>
                  </a:lnTo>
                  <a:lnTo>
                    <a:pt x="142722" y="356768"/>
                  </a:lnTo>
                  <a:close/>
                </a:path>
                <a:path w="464184" h="535304">
                  <a:moveTo>
                    <a:pt x="187312" y="321094"/>
                  </a:moveTo>
                  <a:lnTo>
                    <a:pt x="107048" y="321094"/>
                  </a:lnTo>
                  <a:lnTo>
                    <a:pt x="107048" y="338924"/>
                  </a:lnTo>
                  <a:lnTo>
                    <a:pt x="187312" y="338924"/>
                  </a:lnTo>
                  <a:lnTo>
                    <a:pt x="187312" y="321094"/>
                  </a:lnTo>
                  <a:close/>
                </a:path>
                <a:path w="464184" h="535304">
                  <a:moveTo>
                    <a:pt x="187312" y="249745"/>
                  </a:moveTo>
                  <a:lnTo>
                    <a:pt x="107048" y="249745"/>
                  </a:lnTo>
                  <a:lnTo>
                    <a:pt x="107048" y="267576"/>
                  </a:lnTo>
                  <a:lnTo>
                    <a:pt x="187312" y="267576"/>
                  </a:lnTo>
                  <a:lnTo>
                    <a:pt x="187312" y="249745"/>
                  </a:lnTo>
                  <a:close/>
                </a:path>
                <a:path w="464184" h="535304">
                  <a:moveTo>
                    <a:pt x="249745" y="392442"/>
                  </a:moveTo>
                  <a:lnTo>
                    <a:pt x="107048" y="392442"/>
                  </a:lnTo>
                  <a:lnTo>
                    <a:pt x="107048" y="410273"/>
                  </a:lnTo>
                  <a:lnTo>
                    <a:pt x="249745" y="410273"/>
                  </a:lnTo>
                  <a:lnTo>
                    <a:pt x="249745" y="392442"/>
                  </a:lnTo>
                  <a:close/>
                </a:path>
                <a:path w="464184" h="535304">
                  <a:moveTo>
                    <a:pt x="267576" y="90093"/>
                  </a:moveTo>
                  <a:lnTo>
                    <a:pt x="249745" y="88315"/>
                  </a:lnTo>
                  <a:lnTo>
                    <a:pt x="247269" y="99453"/>
                  </a:lnTo>
                  <a:lnTo>
                    <a:pt x="242608" y="109842"/>
                  </a:lnTo>
                  <a:lnTo>
                    <a:pt x="235940" y="119049"/>
                  </a:lnTo>
                  <a:lnTo>
                    <a:pt x="227444" y="126669"/>
                  </a:lnTo>
                  <a:lnTo>
                    <a:pt x="237248" y="141820"/>
                  </a:lnTo>
                  <a:lnTo>
                    <a:pt x="248894" y="131368"/>
                  </a:lnTo>
                  <a:lnTo>
                    <a:pt x="258102" y="118973"/>
                  </a:lnTo>
                  <a:lnTo>
                    <a:pt x="264464" y="105079"/>
                  </a:lnTo>
                  <a:lnTo>
                    <a:pt x="267576" y="90093"/>
                  </a:lnTo>
                  <a:close/>
                </a:path>
                <a:path w="464184" h="535304">
                  <a:moveTo>
                    <a:pt x="294347" y="285419"/>
                  </a:moveTo>
                  <a:lnTo>
                    <a:pt x="107048" y="285419"/>
                  </a:lnTo>
                  <a:lnTo>
                    <a:pt x="107048" y="303250"/>
                  </a:lnTo>
                  <a:lnTo>
                    <a:pt x="294347" y="303250"/>
                  </a:lnTo>
                  <a:lnTo>
                    <a:pt x="294347" y="285419"/>
                  </a:lnTo>
                  <a:close/>
                </a:path>
                <a:path w="464184" h="535304">
                  <a:moveTo>
                    <a:pt x="303263" y="205143"/>
                  </a:moveTo>
                  <a:lnTo>
                    <a:pt x="178396" y="205143"/>
                  </a:lnTo>
                  <a:lnTo>
                    <a:pt x="178396" y="222973"/>
                  </a:lnTo>
                  <a:lnTo>
                    <a:pt x="303263" y="222973"/>
                  </a:lnTo>
                  <a:lnTo>
                    <a:pt x="303263" y="205143"/>
                  </a:lnTo>
                  <a:close/>
                </a:path>
                <a:path w="464184" h="535304">
                  <a:moveTo>
                    <a:pt x="303288" y="56261"/>
                  </a:moveTo>
                  <a:lnTo>
                    <a:pt x="295186" y="53594"/>
                  </a:lnTo>
                  <a:lnTo>
                    <a:pt x="285381" y="50368"/>
                  </a:lnTo>
                  <a:lnTo>
                    <a:pt x="285381" y="68719"/>
                  </a:lnTo>
                  <a:lnTo>
                    <a:pt x="285381" y="85598"/>
                  </a:lnTo>
                  <a:lnTo>
                    <a:pt x="282460" y="109626"/>
                  </a:lnTo>
                  <a:lnTo>
                    <a:pt x="274015" y="131826"/>
                  </a:lnTo>
                  <a:lnTo>
                    <a:pt x="260413" y="151358"/>
                  </a:lnTo>
                  <a:lnTo>
                    <a:pt x="241947" y="167513"/>
                  </a:lnTo>
                  <a:lnTo>
                    <a:pt x="241820" y="167513"/>
                  </a:lnTo>
                  <a:lnTo>
                    <a:pt x="241693" y="167652"/>
                  </a:lnTo>
                  <a:lnTo>
                    <a:pt x="240804" y="167652"/>
                  </a:lnTo>
                  <a:lnTo>
                    <a:pt x="239915" y="166763"/>
                  </a:lnTo>
                  <a:lnTo>
                    <a:pt x="225577" y="155409"/>
                  </a:lnTo>
                  <a:lnTo>
                    <a:pt x="199021" y="108597"/>
                  </a:lnTo>
                  <a:lnTo>
                    <a:pt x="196227" y="68719"/>
                  </a:lnTo>
                  <a:lnTo>
                    <a:pt x="240804" y="53594"/>
                  </a:lnTo>
                  <a:lnTo>
                    <a:pt x="285381" y="68719"/>
                  </a:lnTo>
                  <a:lnTo>
                    <a:pt x="285381" y="50368"/>
                  </a:lnTo>
                  <a:lnTo>
                    <a:pt x="240804" y="35687"/>
                  </a:lnTo>
                  <a:lnTo>
                    <a:pt x="178447" y="56261"/>
                  </a:lnTo>
                  <a:lnTo>
                    <a:pt x="178447" y="85598"/>
                  </a:lnTo>
                  <a:lnTo>
                    <a:pt x="192239" y="140131"/>
                  </a:lnTo>
                  <a:lnTo>
                    <a:pt x="230136" y="182003"/>
                  </a:lnTo>
                  <a:lnTo>
                    <a:pt x="240804" y="189103"/>
                  </a:lnTo>
                  <a:lnTo>
                    <a:pt x="251472" y="182003"/>
                  </a:lnTo>
                  <a:lnTo>
                    <a:pt x="289420" y="140131"/>
                  </a:lnTo>
                  <a:lnTo>
                    <a:pt x="303288" y="85598"/>
                  </a:lnTo>
                  <a:lnTo>
                    <a:pt x="303288" y="56261"/>
                  </a:lnTo>
                  <a:close/>
                </a:path>
                <a:path w="464184" h="535304">
                  <a:moveTo>
                    <a:pt x="383514" y="392442"/>
                  </a:moveTo>
                  <a:lnTo>
                    <a:pt x="267589" y="392442"/>
                  </a:lnTo>
                  <a:lnTo>
                    <a:pt x="267589" y="410273"/>
                  </a:lnTo>
                  <a:lnTo>
                    <a:pt x="383514" y="410273"/>
                  </a:lnTo>
                  <a:lnTo>
                    <a:pt x="383514" y="392442"/>
                  </a:lnTo>
                  <a:close/>
                </a:path>
                <a:path w="464184" h="535304">
                  <a:moveTo>
                    <a:pt x="383514" y="356768"/>
                  </a:moveTo>
                  <a:lnTo>
                    <a:pt x="160553" y="356768"/>
                  </a:lnTo>
                  <a:lnTo>
                    <a:pt x="160553" y="374599"/>
                  </a:lnTo>
                  <a:lnTo>
                    <a:pt x="383514" y="374599"/>
                  </a:lnTo>
                  <a:lnTo>
                    <a:pt x="383514" y="356768"/>
                  </a:lnTo>
                  <a:close/>
                </a:path>
                <a:path w="464184" h="535304">
                  <a:moveTo>
                    <a:pt x="383527" y="321094"/>
                  </a:moveTo>
                  <a:lnTo>
                    <a:pt x="205155" y="321094"/>
                  </a:lnTo>
                  <a:lnTo>
                    <a:pt x="205155" y="338924"/>
                  </a:lnTo>
                  <a:lnTo>
                    <a:pt x="383527" y="338924"/>
                  </a:lnTo>
                  <a:lnTo>
                    <a:pt x="383527" y="321094"/>
                  </a:lnTo>
                  <a:close/>
                </a:path>
                <a:path w="464184" h="535304">
                  <a:moveTo>
                    <a:pt x="383527" y="285419"/>
                  </a:moveTo>
                  <a:lnTo>
                    <a:pt x="312178" y="285419"/>
                  </a:lnTo>
                  <a:lnTo>
                    <a:pt x="312178" y="303250"/>
                  </a:lnTo>
                  <a:lnTo>
                    <a:pt x="383527" y="303250"/>
                  </a:lnTo>
                  <a:lnTo>
                    <a:pt x="383527" y="285419"/>
                  </a:lnTo>
                  <a:close/>
                </a:path>
                <a:path w="464184" h="535304">
                  <a:moveTo>
                    <a:pt x="383527" y="249745"/>
                  </a:moveTo>
                  <a:lnTo>
                    <a:pt x="205155" y="249745"/>
                  </a:lnTo>
                  <a:lnTo>
                    <a:pt x="205155" y="267576"/>
                  </a:lnTo>
                  <a:lnTo>
                    <a:pt x="383527" y="267576"/>
                  </a:lnTo>
                  <a:lnTo>
                    <a:pt x="383527" y="249745"/>
                  </a:lnTo>
                  <a:close/>
                </a:path>
                <a:path w="464184" h="535304">
                  <a:moveTo>
                    <a:pt x="463804" y="445884"/>
                  </a:moveTo>
                  <a:lnTo>
                    <a:pt x="445897" y="445884"/>
                  </a:lnTo>
                  <a:lnTo>
                    <a:pt x="445897" y="463804"/>
                  </a:lnTo>
                  <a:lnTo>
                    <a:pt x="445897" y="490601"/>
                  </a:lnTo>
                  <a:lnTo>
                    <a:pt x="443852" y="501142"/>
                  </a:lnTo>
                  <a:lnTo>
                    <a:pt x="438226" y="509600"/>
                  </a:lnTo>
                  <a:lnTo>
                    <a:pt x="429768" y="515226"/>
                  </a:lnTo>
                  <a:lnTo>
                    <a:pt x="419227" y="517271"/>
                  </a:lnTo>
                  <a:lnTo>
                    <a:pt x="151638" y="517271"/>
                  </a:lnTo>
                  <a:lnTo>
                    <a:pt x="155651" y="511111"/>
                  </a:lnTo>
                  <a:lnTo>
                    <a:pt x="158419" y="504609"/>
                  </a:lnTo>
                  <a:lnTo>
                    <a:pt x="160020" y="497776"/>
                  </a:lnTo>
                  <a:lnTo>
                    <a:pt x="160528" y="490601"/>
                  </a:lnTo>
                  <a:lnTo>
                    <a:pt x="160528" y="463804"/>
                  </a:lnTo>
                  <a:lnTo>
                    <a:pt x="445897" y="463804"/>
                  </a:lnTo>
                  <a:lnTo>
                    <a:pt x="445897" y="445884"/>
                  </a:lnTo>
                  <a:lnTo>
                    <a:pt x="419227" y="445884"/>
                  </a:lnTo>
                  <a:lnTo>
                    <a:pt x="419227" y="44577"/>
                  </a:lnTo>
                  <a:lnTo>
                    <a:pt x="415759" y="27114"/>
                  </a:lnTo>
                  <a:lnTo>
                    <a:pt x="409600" y="17907"/>
                  </a:lnTo>
                  <a:lnTo>
                    <a:pt x="406273" y="12954"/>
                  </a:lnTo>
                  <a:lnTo>
                    <a:pt x="401320" y="9639"/>
                  </a:lnTo>
                  <a:lnTo>
                    <a:pt x="401320" y="44577"/>
                  </a:lnTo>
                  <a:lnTo>
                    <a:pt x="401320" y="445884"/>
                  </a:lnTo>
                  <a:lnTo>
                    <a:pt x="142748" y="445884"/>
                  </a:lnTo>
                  <a:lnTo>
                    <a:pt x="142748" y="490601"/>
                  </a:lnTo>
                  <a:lnTo>
                    <a:pt x="140690" y="501142"/>
                  </a:lnTo>
                  <a:lnTo>
                    <a:pt x="135013" y="509600"/>
                  </a:lnTo>
                  <a:lnTo>
                    <a:pt x="126517" y="515226"/>
                  </a:lnTo>
                  <a:lnTo>
                    <a:pt x="115951" y="517271"/>
                  </a:lnTo>
                  <a:lnTo>
                    <a:pt x="113792" y="517271"/>
                  </a:lnTo>
                  <a:lnTo>
                    <a:pt x="89154" y="490601"/>
                  </a:lnTo>
                  <a:lnTo>
                    <a:pt x="89154" y="98171"/>
                  </a:lnTo>
                  <a:lnTo>
                    <a:pt x="89154" y="44577"/>
                  </a:lnTo>
                  <a:lnTo>
                    <a:pt x="88519" y="37414"/>
                  </a:lnTo>
                  <a:lnTo>
                    <a:pt x="86715" y="30581"/>
                  </a:lnTo>
                  <a:lnTo>
                    <a:pt x="83908" y="24079"/>
                  </a:lnTo>
                  <a:lnTo>
                    <a:pt x="80264" y="17907"/>
                  </a:lnTo>
                  <a:lnTo>
                    <a:pt x="374650" y="17907"/>
                  </a:lnTo>
                  <a:lnTo>
                    <a:pt x="385191" y="19951"/>
                  </a:lnTo>
                  <a:lnTo>
                    <a:pt x="393649" y="25577"/>
                  </a:lnTo>
                  <a:lnTo>
                    <a:pt x="399275" y="34036"/>
                  </a:lnTo>
                  <a:lnTo>
                    <a:pt x="401320" y="44577"/>
                  </a:lnTo>
                  <a:lnTo>
                    <a:pt x="401320" y="9639"/>
                  </a:lnTo>
                  <a:lnTo>
                    <a:pt x="392125" y="3467"/>
                  </a:lnTo>
                  <a:lnTo>
                    <a:pt x="374650" y="0"/>
                  </a:lnTo>
                  <a:lnTo>
                    <a:pt x="71374" y="0"/>
                  </a:lnTo>
                  <a:lnTo>
                    <a:pt x="71374" y="44577"/>
                  </a:lnTo>
                  <a:lnTo>
                    <a:pt x="71374" y="98171"/>
                  </a:lnTo>
                  <a:lnTo>
                    <a:pt x="17907" y="98171"/>
                  </a:lnTo>
                  <a:lnTo>
                    <a:pt x="17907" y="44577"/>
                  </a:lnTo>
                  <a:lnTo>
                    <a:pt x="19951" y="34036"/>
                  </a:lnTo>
                  <a:lnTo>
                    <a:pt x="25577" y="25577"/>
                  </a:lnTo>
                  <a:lnTo>
                    <a:pt x="34036" y="19951"/>
                  </a:lnTo>
                  <a:lnTo>
                    <a:pt x="44577" y="17907"/>
                  </a:lnTo>
                  <a:lnTo>
                    <a:pt x="45720" y="17907"/>
                  </a:lnTo>
                  <a:lnTo>
                    <a:pt x="71374" y="44577"/>
                  </a:lnTo>
                  <a:lnTo>
                    <a:pt x="71374" y="0"/>
                  </a:lnTo>
                  <a:lnTo>
                    <a:pt x="44577" y="0"/>
                  </a:lnTo>
                  <a:lnTo>
                    <a:pt x="27114" y="3467"/>
                  </a:lnTo>
                  <a:lnTo>
                    <a:pt x="12954" y="12954"/>
                  </a:lnTo>
                  <a:lnTo>
                    <a:pt x="3467" y="27114"/>
                  </a:lnTo>
                  <a:lnTo>
                    <a:pt x="0" y="44577"/>
                  </a:lnTo>
                  <a:lnTo>
                    <a:pt x="0" y="115951"/>
                  </a:lnTo>
                  <a:lnTo>
                    <a:pt x="71374" y="115951"/>
                  </a:lnTo>
                  <a:lnTo>
                    <a:pt x="71374" y="490601"/>
                  </a:lnTo>
                  <a:lnTo>
                    <a:pt x="74828" y="508076"/>
                  </a:lnTo>
                  <a:lnTo>
                    <a:pt x="84277" y="522224"/>
                  </a:lnTo>
                  <a:lnTo>
                    <a:pt x="98437" y="531723"/>
                  </a:lnTo>
                  <a:lnTo>
                    <a:pt x="115951" y="535178"/>
                  </a:lnTo>
                  <a:lnTo>
                    <a:pt x="419227" y="535178"/>
                  </a:lnTo>
                  <a:lnTo>
                    <a:pt x="454177" y="517271"/>
                  </a:lnTo>
                  <a:lnTo>
                    <a:pt x="463804" y="490601"/>
                  </a:lnTo>
                  <a:lnTo>
                    <a:pt x="463804" y="463804"/>
                  </a:lnTo>
                  <a:lnTo>
                    <a:pt x="463804" y="445884"/>
                  </a:lnTo>
                  <a:close/>
                </a:path>
              </a:pathLst>
            </a:custGeom>
            <a:solidFill>
              <a:srgbClr val="0530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58"/>
          <p:cNvGrpSpPr/>
          <p:nvPr/>
        </p:nvGrpSpPr>
        <p:grpSpPr>
          <a:xfrm>
            <a:off x="448874" y="5018260"/>
            <a:ext cx="434394" cy="552785"/>
            <a:chOff x="397990" y="5681220"/>
            <a:chExt cx="381000" cy="512445"/>
          </a:xfrm>
        </p:grpSpPr>
        <p:sp>
          <p:nvSpPr>
            <p:cNvPr id="59" name="object 59"/>
            <p:cNvSpPr/>
            <p:nvPr/>
          </p:nvSpPr>
          <p:spPr>
            <a:xfrm>
              <a:off x="413067" y="5794425"/>
              <a:ext cx="46990" cy="391795"/>
            </a:xfrm>
            <a:custGeom>
              <a:avLst/>
              <a:gdLst/>
              <a:ahLst/>
              <a:cxnLst/>
              <a:rect l="l" t="t" r="r" b="b"/>
              <a:pathLst>
                <a:path w="46990" h="391795">
                  <a:moveTo>
                    <a:pt x="46850" y="0"/>
                  </a:moveTo>
                  <a:lnTo>
                    <a:pt x="0" y="0"/>
                  </a:lnTo>
                  <a:lnTo>
                    <a:pt x="0" y="391769"/>
                  </a:lnTo>
                  <a:lnTo>
                    <a:pt x="46850" y="391769"/>
                  </a:lnTo>
                  <a:lnTo>
                    <a:pt x="46850" y="0"/>
                  </a:lnTo>
                  <a:close/>
                </a:path>
              </a:pathLst>
            </a:custGeom>
            <a:solidFill>
              <a:srgbClr val="C6D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97979" y="5681230"/>
              <a:ext cx="381000" cy="512445"/>
            </a:xfrm>
            <a:custGeom>
              <a:avLst/>
              <a:gdLst/>
              <a:ahLst/>
              <a:cxnLst/>
              <a:rect l="l" t="t" r="r" b="b"/>
              <a:pathLst>
                <a:path w="381000" h="512445">
                  <a:moveTo>
                    <a:pt x="305384" y="254177"/>
                  </a:moveTo>
                  <a:lnTo>
                    <a:pt x="302018" y="250799"/>
                  </a:lnTo>
                  <a:lnTo>
                    <a:pt x="297853" y="250799"/>
                  </a:lnTo>
                  <a:lnTo>
                    <a:pt x="78638" y="250799"/>
                  </a:lnTo>
                  <a:lnTo>
                    <a:pt x="75272" y="254177"/>
                  </a:lnTo>
                  <a:lnTo>
                    <a:pt x="75272" y="262496"/>
                  </a:lnTo>
                  <a:lnTo>
                    <a:pt x="78638" y="265874"/>
                  </a:lnTo>
                  <a:lnTo>
                    <a:pt x="302018" y="265874"/>
                  </a:lnTo>
                  <a:lnTo>
                    <a:pt x="305384" y="262496"/>
                  </a:lnTo>
                  <a:lnTo>
                    <a:pt x="305384" y="254177"/>
                  </a:lnTo>
                  <a:close/>
                </a:path>
                <a:path w="381000" h="512445">
                  <a:moveTo>
                    <a:pt x="305384" y="207111"/>
                  </a:moveTo>
                  <a:lnTo>
                    <a:pt x="302018" y="203733"/>
                  </a:lnTo>
                  <a:lnTo>
                    <a:pt x="297853" y="203733"/>
                  </a:lnTo>
                  <a:lnTo>
                    <a:pt x="78638" y="203733"/>
                  </a:lnTo>
                  <a:lnTo>
                    <a:pt x="75272" y="207111"/>
                  </a:lnTo>
                  <a:lnTo>
                    <a:pt x="75272" y="215430"/>
                  </a:lnTo>
                  <a:lnTo>
                    <a:pt x="78638" y="218808"/>
                  </a:lnTo>
                  <a:lnTo>
                    <a:pt x="302018" y="218808"/>
                  </a:lnTo>
                  <a:lnTo>
                    <a:pt x="305384" y="215430"/>
                  </a:lnTo>
                  <a:lnTo>
                    <a:pt x="305384" y="207111"/>
                  </a:lnTo>
                  <a:close/>
                </a:path>
                <a:path w="381000" h="512445">
                  <a:moveTo>
                    <a:pt x="305384" y="160058"/>
                  </a:moveTo>
                  <a:lnTo>
                    <a:pt x="302018" y="156679"/>
                  </a:lnTo>
                  <a:lnTo>
                    <a:pt x="297853" y="156679"/>
                  </a:lnTo>
                  <a:lnTo>
                    <a:pt x="78638" y="156679"/>
                  </a:lnTo>
                  <a:lnTo>
                    <a:pt x="75272" y="160058"/>
                  </a:lnTo>
                  <a:lnTo>
                    <a:pt x="75272" y="168376"/>
                  </a:lnTo>
                  <a:lnTo>
                    <a:pt x="78638" y="171754"/>
                  </a:lnTo>
                  <a:lnTo>
                    <a:pt x="302018" y="171754"/>
                  </a:lnTo>
                  <a:lnTo>
                    <a:pt x="305384" y="168376"/>
                  </a:lnTo>
                  <a:lnTo>
                    <a:pt x="305384" y="160058"/>
                  </a:lnTo>
                  <a:close/>
                </a:path>
                <a:path w="381000" h="512445">
                  <a:moveTo>
                    <a:pt x="305384" y="64020"/>
                  </a:moveTo>
                  <a:lnTo>
                    <a:pt x="302006" y="60642"/>
                  </a:lnTo>
                  <a:lnTo>
                    <a:pt x="179260" y="60642"/>
                  </a:lnTo>
                  <a:lnTo>
                    <a:pt x="175895" y="64020"/>
                  </a:lnTo>
                  <a:lnTo>
                    <a:pt x="175895" y="72339"/>
                  </a:lnTo>
                  <a:lnTo>
                    <a:pt x="179260" y="75717"/>
                  </a:lnTo>
                  <a:lnTo>
                    <a:pt x="183426" y="75717"/>
                  </a:lnTo>
                  <a:lnTo>
                    <a:pt x="302006" y="75717"/>
                  </a:lnTo>
                  <a:lnTo>
                    <a:pt x="305384" y="72339"/>
                  </a:lnTo>
                  <a:lnTo>
                    <a:pt x="305384" y="64020"/>
                  </a:lnTo>
                  <a:close/>
                </a:path>
                <a:path w="381000" h="512445">
                  <a:moveTo>
                    <a:pt x="380695" y="3365"/>
                  </a:moveTo>
                  <a:lnTo>
                    <a:pt x="377317" y="0"/>
                  </a:lnTo>
                  <a:lnTo>
                    <a:pt x="365620" y="0"/>
                  </a:lnTo>
                  <a:lnTo>
                    <a:pt x="365620" y="15074"/>
                  </a:lnTo>
                  <a:lnTo>
                    <a:pt x="365620" y="496785"/>
                  </a:lnTo>
                  <a:lnTo>
                    <a:pt x="15074" y="496785"/>
                  </a:lnTo>
                  <a:lnTo>
                    <a:pt x="15074" y="113169"/>
                  </a:lnTo>
                  <a:lnTo>
                    <a:pt x="109804" y="113169"/>
                  </a:lnTo>
                  <a:lnTo>
                    <a:pt x="113182" y="109791"/>
                  </a:lnTo>
                  <a:lnTo>
                    <a:pt x="113182" y="98209"/>
                  </a:lnTo>
                  <a:lnTo>
                    <a:pt x="113182" y="25755"/>
                  </a:lnTo>
                  <a:lnTo>
                    <a:pt x="113182" y="15074"/>
                  </a:lnTo>
                  <a:lnTo>
                    <a:pt x="365620" y="15074"/>
                  </a:lnTo>
                  <a:lnTo>
                    <a:pt x="365620" y="0"/>
                  </a:lnTo>
                  <a:lnTo>
                    <a:pt x="105194" y="0"/>
                  </a:lnTo>
                  <a:lnTo>
                    <a:pt x="104292" y="215"/>
                  </a:lnTo>
                  <a:lnTo>
                    <a:pt x="103505" y="330"/>
                  </a:lnTo>
                  <a:lnTo>
                    <a:pt x="102374" y="787"/>
                  </a:lnTo>
                  <a:lnTo>
                    <a:pt x="102146" y="901"/>
                  </a:lnTo>
                  <a:lnTo>
                    <a:pt x="101930" y="1016"/>
                  </a:lnTo>
                  <a:lnTo>
                    <a:pt x="101358" y="1346"/>
                  </a:lnTo>
                  <a:lnTo>
                    <a:pt x="100799" y="1790"/>
                  </a:lnTo>
                  <a:lnTo>
                    <a:pt x="100355" y="2260"/>
                  </a:lnTo>
                  <a:lnTo>
                    <a:pt x="98107" y="4508"/>
                  </a:lnTo>
                  <a:lnTo>
                    <a:pt x="98107" y="25755"/>
                  </a:lnTo>
                  <a:lnTo>
                    <a:pt x="98107" y="98209"/>
                  </a:lnTo>
                  <a:lnTo>
                    <a:pt x="25768" y="98209"/>
                  </a:lnTo>
                  <a:lnTo>
                    <a:pt x="98107" y="25755"/>
                  </a:lnTo>
                  <a:lnTo>
                    <a:pt x="98107" y="4508"/>
                  </a:lnTo>
                  <a:lnTo>
                    <a:pt x="1803" y="100787"/>
                  </a:lnTo>
                  <a:lnTo>
                    <a:pt x="1358" y="101358"/>
                  </a:lnTo>
                  <a:lnTo>
                    <a:pt x="1016" y="101917"/>
                  </a:lnTo>
                  <a:lnTo>
                    <a:pt x="1016" y="102146"/>
                  </a:lnTo>
                  <a:lnTo>
                    <a:pt x="787" y="102362"/>
                  </a:lnTo>
                  <a:lnTo>
                    <a:pt x="342" y="103606"/>
                  </a:lnTo>
                  <a:lnTo>
                    <a:pt x="114" y="104165"/>
                  </a:lnTo>
                  <a:lnTo>
                    <a:pt x="0" y="508482"/>
                  </a:lnTo>
                  <a:lnTo>
                    <a:pt x="3378" y="511860"/>
                  </a:lnTo>
                  <a:lnTo>
                    <a:pt x="377317" y="511860"/>
                  </a:lnTo>
                  <a:lnTo>
                    <a:pt x="380695" y="508482"/>
                  </a:lnTo>
                  <a:lnTo>
                    <a:pt x="380695" y="496785"/>
                  </a:lnTo>
                  <a:lnTo>
                    <a:pt x="380695" y="15074"/>
                  </a:lnTo>
                  <a:lnTo>
                    <a:pt x="380695" y="3365"/>
                  </a:lnTo>
                  <a:close/>
                </a:path>
              </a:pathLst>
            </a:custGeom>
            <a:solidFill>
              <a:srgbClr val="0530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3252" y="5975731"/>
              <a:ext cx="230174" cy="156705"/>
            </a:xfrm>
            <a:prstGeom prst="rect">
              <a:avLst/>
            </a:prstGeom>
          </p:spPr>
        </p:pic>
      </p:grpSp>
      <p:sp>
        <p:nvSpPr>
          <p:cNvPr id="62" name="object 62"/>
          <p:cNvSpPr txBox="1"/>
          <p:nvPr/>
        </p:nvSpPr>
        <p:spPr>
          <a:xfrm>
            <a:off x="486827" y="2449917"/>
            <a:ext cx="4551728" cy="3549690"/>
          </a:xfrm>
          <a:prstGeom prst="rect">
            <a:avLst/>
          </a:prstGeom>
        </p:spPr>
        <p:txBody>
          <a:bodyPr vert="horz" wrap="square" lIns="0" tIns="1295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20"/>
              </a:spcBef>
              <a:tabLst>
                <a:tab pos="370205" algn="l"/>
              </a:tabLst>
            </a:pPr>
            <a:r>
              <a:rPr sz="1900" b="1" spc="30" dirty="0">
                <a:solidFill>
                  <a:srgbClr val="FFFFFF"/>
                </a:solidFill>
                <a:latin typeface="Trebuchet MS"/>
                <a:cs typeface="Trebuchet MS"/>
              </a:rPr>
              <a:t>2	</a:t>
            </a:r>
            <a:r>
              <a:rPr sz="1800" b="1" spc="125" dirty="0">
                <a:solidFill>
                  <a:srgbClr val="053077"/>
                </a:solidFill>
                <a:latin typeface="Trebuchet MS"/>
                <a:cs typeface="Trebuchet MS"/>
              </a:rPr>
              <a:t>КАКИЕ</a:t>
            </a:r>
            <a:r>
              <a:rPr sz="1800" b="1" spc="-60" dirty="0">
                <a:solidFill>
                  <a:srgbClr val="053077"/>
                </a:solidFill>
                <a:latin typeface="Trebuchet MS"/>
                <a:cs typeface="Trebuchet MS"/>
              </a:rPr>
              <a:t> </a:t>
            </a:r>
            <a:r>
              <a:rPr sz="1800" b="1" spc="100" dirty="0">
                <a:solidFill>
                  <a:srgbClr val="053077"/>
                </a:solidFill>
                <a:latin typeface="Trebuchet MS"/>
                <a:cs typeface="Trebuchet MS"/>
              </a:rPr>
              <a:t>ОБЯЗАТЕЛЬСТВА?</a:t>
            </a:r>
            <a:endParaRPr sz="1800" dirty="0">
              <a:latin typeface="Trebuchet MS"/>
              <a:cs typeface="Trebuchet MS"/>
            </a:endParaRPr>
          </a:p>
          <a:p>
            <a:pPr marL="494030" marR="23495">
              <a:lnSpc>
                <a:spcPct val="100000"/>
              </a:lnSpc>
              <a:spcBef>
                <a:spcPts val="660"/>
              </a:spcBef>
            </a:pPr>
            <a:r>
              <a:rPr sz="1200" b="1" spc="-20" dirty="0">
                <a:solidFill>
                  <a:srgbClr val="F80000"/>
                </a:solidFill>
                <a:latin typeface="Arial"/>
                <a:cs typeface="Arial"/>
              </a:rPr>
              <a:t>Скачивать</a:t>
            </a:r>
            <a:r>
              <a:rPr sz="1200" b="1" spc="-5" dirty="0">
                <a:solidFill>
                  <a:srgbClr val="F80000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032855"/>
                </a:solidFill>
                <a:latin typeface="Arial"/>
                <a:cs typeface="Arial"/>
              </a:rPr>
              <a:t>«</a:t>
            </a:r>
            <a:r>
              <a:rPr sz="1200" b="1" spc="-25" dirty="0" err="1" smtClean="0">
                <a:solidFill>
                  <a:srgbClr val="032855"/>
                </a:solidFill>
                <a:latin typeface="Arial"/>
                <a:cs typeface="Arial"/>
              </a:rPr>
              <a:t>Перечень</a:t>
            </a:r>
            <a:r>
              <a:rPr lang="ru-RU" sz="1200" b="1" spc="-25" dirty="0" smtClean="0">
                <a:solidFill>
                  <a:srgbClr val="032855"/>
                </a:solidFill>
                <a:latin typeface="Arial"/>
                <a:cs typeface="Arial"/>
              </a:rPr>
              <a:t> ФТ»</a:t>
            </a:r>
            <a:r>
              <a:rPr sz="1200" b="1" spc="-15" dirty="0" smtClean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lang="ru-RU" sz="1200" b="1" spc="-15" dirty="0" smtClean="0">
                <a:solidFill>
                  <a:srgbClr val="032855"/>
                </a:solidFill>
                <a:latin typeface="Arial"/>
                <a:cs typeface="Arial"/>
              </a:rPr>
              <a:t>, </a:t>
            </a:r>
            <a:r>
              <a:rPr sz="120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5" dirty="0">
                <a:solidFill>
                  <a:srgbClr val="053077"/>
                </a:solidFill>
                <a:latin typeface="Microsoft Sans Serif"/>
                <a:cs typeface="Microsoft Sans Serif"/>
              </a:rPr>
              <a:t>на </a:t>
            </a:r>
            <a:r>
              <a:rPr sz="1200" spc="-15" dirty="0">
                <a:solidFill>
                  <a:srgbClr val="053077"/>
                </a:solidFill>
                <a:latin typeface="Microsoft Sans Serif"/>
                <a:cs typeface="Microsoft Sans Serif"/>
              </a:rPr>
              <a:t>сайте </a:t>
            </a:r>
            <a:r>
              <a:rPr sz="1200" spc="5" dirty="0" err="1">
                <a:solidFill>
                  <a:srgbClr val="053077"/>
                </a:solidFill>
                <a:latin typeface="Microsoft Sans Serif"/>
                <a:cs typeface="Microsoft Sans Serif"/>
              </a:rPr>
              <a:t>Агентства</a:t>
            </a:r>
            <a:r>
              <a:rPr sz="1200" spc="5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b="1" spc="-15" dirty="0" smtClean="0">
                <a:solidFill>
                  <a:srgbClr val="F80000"/>
                </a:solidFill>
                <a:latin typeface="Arial"/>
                <a:cs typeface="Arial"/>
                <a:hlinkClick r:id="rId7"/>
              </a:rPr>
              <a:t>https</a:t>
            </a:r>
            <a:r>
              <a:rPr sz="1200" b="1" spc="-15" dirty="0">
                <a:solidFill>
                  <a:srgbClr val="F80000"/>
                </a:solidFill>
                <a:latin typeface="Arial"/>
                <a:cs typeface="Arial"/>
                <a:hlinkClick r:id="rId7"/>
              </a:rPr>
              <a:t>://afmrk.gov.kz</a:t>
            </a:r>
            <a:r>
              <a:rPr sz="1200" b="1" spc="-15" dirty="0" smtClean="0">
                <a:solidFill>
                  <a:srgbClr val="F80000"/>
                </a:solidFill>
                <a:latin typeface="Arial"/>
                <a:cs typeface="Arial"/>
                <a:hlinkClick r:id="rId7"/>
              </a:rPr>
              <a:t>/</a:t>
            </a:r>
            <a:r>
              <a:rPr lang="ru-RU" sz="1200" spc="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(п</a:t>
            </a:r>
            <a:r>
              <a:rPr sz="1200" spc="5" dirty="0" err="1" smtClean="0">
                <a:solidFill>
                  <a:srgbClr val="053077"/>
                </a:solidFill>
                <a:latin typeface="Microsoft Sans Serif"/>
                <a:cs typeface="Microsoft Sans Serif"/>
              </a:rPr>
              <a:t>остоянно</a:t>
            </a:r>
            <a:r>
              <a:rPr sz="1200" spc="-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-10" dirty="0" err="1" smtClean="0">
                <a:solidFill>
                  <a:srgbClr val="053077"/>
                </a:solidFill>
                <a:latin typeface="Microsoft Sans Serif"/>
                <a:cs typeface="Microsoft Sans Serif"/>
              </a:rPr>
              <a:t>обновляется</a:t>
            </a:r>
            <a:r>
              <a:rPr lang="ru-RU"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)</a:t>
            </a:r>
            <a:r>
              <a:rPr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.</a:t>
            </a:r>
            <a:endParaRPr sz="1200" dirty="0">
              <a:latin typeface="Microsoft Sans Serif"/>
              <a:cs typeface="Microsoft Sans Serif"/>
            </a:endParaRPr>
          </a:p>
          <a:p>
            <a:pPr marL="494030" marR="125095">
              <a:lnSpc>
                <a:spcPct val="100000"/>
              </a:lnSpc>
              <a:spcBef>
                <a:spcPts val="610"/>
              </a:spcBef>
            </a:pPr>
            <a:endParaRPr lang="ru-RU" sz="1200" b="1" spc="-45" dirty="0" smtClean="0">
              <a:solidFill>
                <a:srgbClr val="032855"/>
              </a:solidFill>
              <a:latin typeface="Arial"/>
              <a:cs typeface="Arial"/>
            </a:endParaRPr>
          </a:p>
          <a:p>
            <a:pPr marL="494030" marR="125095">
              <a:lnSpc>
                <a:spcPct val="100000"/>
              </a:lnSpc>
              <a:spcBef>
                <a:spcPts val="610"/>
              </a:spcBef>
            </a:pPr>
            <a:r>
              <a:rPr sz="1200" b="1" spc="-45" dirty="0" smtClean="0">
                <a:solidFill>
                  <a:srgbClr val="032855"/>
                </a:solidFill>
                <a:latin typeface="Arial"/>
                <a:cs typeface="Arial"/>
              </a:rPr>
              <a:t>В</a:t>
            </a:r>
            <a:r>
              <a:rPr sz="1200" b="1" spc="-10" dirty="0" smtClean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032855"/>
                </a:solidFill>
                <a:latin typeface="Arial"/>
                <a:cs typeface="Arial"/>
              </a:rPr>
              <a:t>незамедлительном </a:t>
            </a:r>
            <a:r>
              <a:rPr sz="1200" spc="15" dirty="0">
                <a:solidFill>
                  <a:srgbClr val="053077"/>
                </a:solidFill>
                <a:latin typeface="Microsoft Sans Serif"/>
                <a:cs typeface="Microsoft Sans Serif"/>
              </a:rPr>
              <a:t>порядке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b="1" spc="-20" dirty="0">
                <a:solidFill>
                  <a:srgbClr val="F80000"/>
                </a:solidFill>
                <a:latin typeface="Arial"/>
                <a:cs typeface="Arial"/>
              </a:rPr>
              <a:t>заморозить </a:t>
            </a:r>
            <a:r>
              <a:rPr sz="1200" b="1" spc="-15" dirty="0">
                <a:solidFill>
                  <a:srgbClr val="F80000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80000"/>
                </a:solidFill>
                <a:latin typeface="Arial"/>
                <a:cs typeface="Arial"/>
              </a:rPr>
              <a:t>операции </a:t>
            </a:r>
            <a:r>
              <a:rPr sz="1200" spc="-35" dirty="0">
                <a:solidFill>
                  <a:srgbClr val="053077"/>
                </a:solidFill>
                <a:latin typeface="Microsoft Sans Serif"/>
                <a:cs typeface="Microsoft Sans Serif"/>
              </a:rPr>
              <a:t>с </a:t>
            </a:r>
            <a:r>
              <a:rPr sz="1200" dirty="0">
                <a:solidFill>
                  <a:srgbClr val="053077"/>
                </a:solidFill>
                <a:latin typeface="Microsoft Sans Serif"/>
                <a:cs typeface="Microsoft Sans Serif"/>
              </a:rPr>
              <a:t>лицами </a:t>
            </a:r>
            <a:r>
              <a:rPr sz="1200" spc="10" dirty="0">
                <a:solidFill>
                  <a:srgbClr val="053077"/>
                </a:solidFill>
                <a:latin typeface="Microsoft Sans Serif"/>
                <a:cs typeface="Microsoft Sans Serif"/>
              </a:rPr>
              <a:t>из </a:t>
            </a:r>
            <a:r>
              <a:rPr sz="1200" b="1" spc="-20" dirty="0">
                <a:solidFill>
                  <a:srgbClr val="032855"/>
                </a:solidFill>
                <a:latin typeface="Arial"/>
                <a:cs typeface="Arial"/>
              </a:rPr>
              <a:t>«</a:t>
            </a:r>
            <a:r>
              <a:rPr sz="1200" b="1" spc="-20" dirty="0" err="1" smtClean="0">
                <a:solidFill>
                  <a:srgbClr val="032855"/>
                </a:solidFill>
                <a:latin typeface="Arial"/>
                <a:cs typeface="Arial"/>
              </a:rPr>
              <a:t>Перечня</a:t>
            </a:r>
            <a:r>
              <a:rPr lang="ru-RU" sz="1200" b="1" spc="-20" dirty="0" smtClean="0">
                <a:solidFill>
                  <a:srgbClr val="032855"/>
                </a:solidFill>
                <a:latin typeface="Arial"/>
                <a:cs typeface="Arial"/>
              </a:rPr>
              <a:t> ФТ</a:t>
            </a:r>
            <a:r>
              <a:rPr sz="1200" b="1" spc="-20" dirty="0" smtClean="0">
                <a:solidFill>
                  <a:srgbClr val="032855"/>
                </a:solidFill>
                <a:latin typeface="Arial"/>
                <a:cs typeface="Arial"/>
              </a:rPr>
              <a:t>»</a:t>
            </a:r>
            <a:r>
              <a:rPr sz="1200" spc="-2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, </a:t>
            </a:r>
            <a:r>
              <a:rPr sz="1200" spc="10" dirty="0">
                <a:solidFill>
                  <a:srgbClr val="053077"/>
                </a:solidFill>
                <a:latin typeface="Microsoft Sans Serif"/>
                <a:cs typeface="Microsoft Sans Serif"/>
              </a:rPr>
              <a:t>не </a:t>
            </a:r>
            <a:r>
              <a:rPr sz="1200" spc="5" dirty="0" err="1">
                <a:solidFill>
                  <a:srgbClr val="053077"/>
                </a:solidFill>
                <a:latin typeface="Microsoft Sans Serif"/>
                <a:cs typeface="Microsoft Sans Serif"/>
              </a:rPr>
              <a:t>позднее</a:t>
            </a:r>
            <a:r>
              <a:rPr sz="1200" spc="5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-305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b="1" dirty="0" smtClean="0">
                <a:solidFill>
                  <a:srgbClr val="032855"/>
                </a:solidFill>
                <a:latin typeface="Arial"/>
                <a:cs typeface="Arial"/>
              </a:rPr>
              <a:t>1</a:t>
            </a:r>
            <a:r>
              <a:rPr lang="ru-RU" sz="1200" b="1" dirty="0" smtClean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b="1" dirty="0" err="1" smtClean="0">
                <a:solidFill>
                  <a:srgbClr val="032855"/>
                </a:solidFill>
                <a:latin typeface="Arial"/>
                <a:cs typeface="Arial"/>
              </a:rPr>
              <a:t>рабочего</a:t>
            </a:r>
            <a:r>
              <a:rPr sz="1200" b="1" spc="-10" dirty="0" smtClean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b="1" spc="-15" dirty="0" err="1" smtClean="0">
                <a:solidFill>
                  <a:srgbClr val="032855"/>
                </a:solidFill>
                <a:latin typeface="Arial"/>
                <a:cs typeface="Arial"/>
              </a:rPr>
              <a:t>дня</a:t>
            </a:r>
            <a:r>
              <a:rPr sz="1200" b="1" spc="-20" dirty="0" smtClean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053077"/>
                </a:solidFill>
                <a:latin typeface="Microsoft Sans Serif"/>
                <a:cs typeface="Microsoft Sans Serif"/>
              </a:rPr>
              <a:t>со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10" dirty="0">
                <a:solidFill>
                  <a:srgbClr val="053077"/>
                </a:solidFill>
                <a:latin typeface="Microsoft Sans Serif"/>
                <a:cs typeface="Microsoft Sans Serif"/>
              </a:rPr>
              <a:t>дня</a:t>
            </a:r>
            <a:r>
              <a:rPr sz="1200" spc="-5" dirty="0">
                <a:solidFill>
                  <a:srgbClr val="053077"/>
                </a:solidFill>
                <a:latin typeface="Microsoft Sans Serif"/>
                <a:cs typeface="Microsoft Sans Serif"/>
              </a:rPr>
              <a:t> размещения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-30" dirty="0">
                <a:solidFill>
                  <a:srgbClr val="053077"/>
                </a:solidFill>
                <a:latin typeface="Microsoft Sans Serif"/>
                <a:cs typeface="Microsoft Sans Serif"/>
              </a:rPr>
              <a:t>«</a:t>
            </a:r>
            <a:r>
              <a:rPr sz="1200" spc="-30" dirty="0" err="1" smtClean="0">
                <a:solidFill>
                  <a:srgbClr val="053077"/>
                </a:solidFill>
                <a:latin typeface="Microsoft Sans Serif"/>
                <a:cs typeface="Microsoft Sans Serif"/>
              </a:rPr>
              <a:t>Перечня</a:t>
            </a:r>
            <a:r>
              <a:rPr lang="ru-RU" sz="1200" spc="-3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ФТ</a:t>
            </a:r>
            <a:r>
              <a:rPr sz="1200" spc="-3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».</a:t>
            </a:r>
            <a:endParaRPr lang="ru-RU" sz="1200" spc="-30" dirty="0" smtClean="0">
              <a:solidFill>
                <a:srgbClr val="053077"/>
              </a:solidFill>
              <a:latin typeface="Microsoft Sans Serif"/>
              <a:cs typeface="Microsoft Sans Serif"/>
            </a:endParaRPr>
          </a:p>
          <a:p>
            <a:pPr marL="494030" marR="125095">
              <a:lnSpc>
                <a:spcPct val="100000"/>
              </a:lnSpc>
              <a:spcBef>
                <a:spcPts val="610"/>
              </a:spcBef>
            </a:pPr>
            <a:endParaRPr sz="500" dirty="0">
              <a:latin typeface="Microsoft Sans Serif"/>
              <a:cs typeface="Microsoft Sans Serif"/>
            </a:endParaRPr>
          </a:p>
          <a:p>
            <a:pPr marL="502284" marR="5080">
              <a:lnSpc>
                <a:spcPct val="100000"/>
              </a:lnSpc>
              <a:spcBef>
                <a:spcPts val="495"/>
              </a:spcBef>
            </a:pPr>
            <a:r>
              <a:rPr sz="1200" b="1" spc="-15" dirty="0">
                <a:solidFill>
                  <a:srgbClr val="032855"/>
                </a:solidFill>
                <a:latin typeface="Arial"/>
                <a:cs typeface="Arial"/>
              </a:rPr>
              <a:t>Разработать</a:t>
            </a:r>
            <a:r>
              <a:rPr sz="1200" b="1" spc="-25" dirty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32855"/>
                </a:solidFill>
                <a:latin typeface="Arial"/>
                <a:cs typeface="Arial"/>
              </a:rPr>
              <a:t>Правила</a:t>
            </a:r>
            <a:r>
              <a:rPr sz="1200" b="1" spc="-25" dirty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032855"/>
                </a:solidFill>
                <a:latin typeface="Arial"/>
                <a:cs typeface="Arial"/>
              </a:rPr>
              <a:t>внутреннего</a:t>
            </a:r>
            <a:r>
              <a:rPr sz="1200" b="1" spc="-20" dirty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b="1" spc="-10" dirty="0" err="1">
                <a:solidFill>
                  <a:srgbClr val="032855"/>
                </a:solidFill>
                <a:latin typeface="Arial"/>
                <a:cs typeface="Arial"/>
              </a:rPr>
              <a:t>контроля</a:t>
            </a:r>
            <a:r>
              <a:rPr sz="1200" b="1" spc="-40" dirty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lang="ru-RU" sz="1200" b="1" spc="-40" dirty="0" smtClean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spc="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в </a:t>
            </a:r>
            <a:r>
              <a:rPr sz="1200" spc="-30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53077"/>
                </a:solidFill>
                <a:latin typeface="Microsoft Sans Serif"/>
                <a:cs typeface="Microsoft Sans Serif"/>
              </a:rPr>
              <a:t>соответствии </a:t>
            </a:r>
            <a:r>
              <a:rPr sz="1200" spc="-35" dirty="0">
                <a:solidFill>
                  <a:srgbClr val="053077"/>
                </a:solidFill>
                <a:latin typeface="Microsoft Sans Serif"/>
                <a:cs typeface="Microsoft Sans Serif"/>
              </a:rPr>
              <a:t>с</a:t>
            </a:r>
            <a:r>
              <a:rPr sz="120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b="1" spc="50" dirty="0">
                <a:solidFill>
                  <a:srgbClr val="032855"/>
                </a:solidFill>
                <a:latin typeface="Arial"/>
                <a:cs typeface="Arial"/>
              </a:rPr>
              <a:t>5</a:t>
            </a:r>
            <a:r>
              <a:rPr sz="1200" b="1" dirty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b="1" spc="-20" dirty="0" err="1">
                <a:solidFill>
                  <a:srgbClr val="032855"/>
                </a:solidFill>
                <a:latin typeface="Arial"/>
                <a:cs typeface="Arial"/>
              </a:rPr>
              <a:t>программами</a:t>
            </a:r>
            <a:r>
              <a:rPr sz="1200" b="1" spc="-15" dirty="0">
                <a:solidFill>
                  <a:srgbClr val="032855"/>
                </a:solidFill>
                <a:latin typeface="Arial"/>
                <a:cs typeface="Arial"/>
              </a:rPr>
              <a:t> </a:t>
            </a:r>
            <a:r>
              <a:rPr sz="1200" spc="15" dirty="0" err="1" smtClean="0">
                <a:solidFill>
                  <a:srgbClr val="053077"/>
                </a:solidFill>
                <a:latin typeface="Microsoft Sans Serif"/>
                <a:cs typeface="Microsoft Sans Serif"/>
              </a:rPr>
              <a:t>утвержденные</a:t>
            </a:r>
            <a:endParaRPr lang="ru-RU" sz="1200" spc="15" dirty="0" smtClean="0">
              <a:solidFill>
                <a:srgbClr val="053077"/>
              </a:solidFill>
              <a:latin typeface="Microsoft Sans Serif"/>
              <a:cs typeface="Microsoft Sans Serif"/>
            </a:endParaRPr>
          </a:p>
          <a:p>
            <a:pPr marL="502284" marR="5080">
              <a:lnSpc>
                <a:spcPct val="100000"/>
              </a:lnSpc>
              <a:spcBef>
                <a:spcPts val="495"/>
              </a:spcBef>
            </a:pPr>
            <a:r>
              <a:rPr sz="120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 err="1" smtClean="0">
                <a:solidFill>
                  <a:srgbClr val="053077"/>
                </a:solidFill>
                <a:latin typeface="Microsoft Sans Serif"/>
                <a:cs typeface="Microsoft Sans Serif"/>
              </a:rPr>
              <a:t>от</a:t>
            </a:r>
            <a:r>
              <a:rPr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30" dirty="0">
                <a:solidFill>
                  <a:srgbClr val="053077"/>
                </a:solidFill>
                <a:latin typeface="Microsoft Sans Serif"/>
                <a:cs typeface="Microsoft Sans Serif"/>
              </a:rPr>
              <a:t>28.09.2020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-90" dirty="0">
                <a:solidFill>
                  <a:srgbClr val="053077"/>
                </a:solidFill>
                <a:latin typeface="Microsoft Sans Serif"/>
                <a:cs typeface="Microsoft Sans Serif"/>
              </a:rPr>
              <a:t>г</a:t>
            </a:r>
            <a:r>
              <a:rPr sz="1200" spc="-9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.</a:t>
            </a:r>
            <a:r>
              <a:rPr lang="ru-RU" sz="1200" spc="-9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 </a:t>
            </a:r>
            <a:r>
              <a:rPr sz="1200" spc="9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№</a:t>
            </a:r>
            <a:r>
              <a:rPr sz="1200" spc="-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15" dirty="0">
                <a:solidFill>
                  <a:srgbClr val="053077"/>
                </a:solidFill>
                <a:latin typeface="Microsoft Sans Serif"/>
                <a:cs typeface="Microsoft Sans Serif"/>
              </a:rPr>
              <a:t>926</a:t>
            </a:r>
            <a:r>
              <a:rPr sz="1200" spc="15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).</a:t>
            </a:r>
            <a:endParaRPr lang="ru-RU" sz="1200" spc="15" dirty="0" smtClean="0">
              <a:solidFill>
                <a:srgbClr val="053077"/>
              </a:solidFill>
              <a:latin typeface="Microsoft Sans Serif"/>
              <a:cs typeface="Microsoft Sans Serif"/>
            </a:endParaRPr>
          </a:p>
          <a:p>
            <a:pPr marL="502284" marR="258445">
              <a:lnSpc>
                <a:spcPct val="100000"/>
              </a:lnSpc>
            </a:pPr>
            <a:endParaRPr lang="ru-RU" sz="800" spc="15" dirty="0" smtClean="0">
              <a:solidFill>
                <a:srgbClr val="053077"/>
              </a:solidFill>
              <a:latin typeface="Microsoft Sans Serif"/>
              <a:cs typeface="Microsoft Sans Serif"/>
            </a:endParaRPr>
          </a:p>
          <a:p>
            <a:pPr marL="502284" marR="258445">
              <a:lnSpc>
                <a:spcPct val="100000"/>
              </a:lnSpc>
            </a:pPr>
            <a:r>
              <a:rPr sz="1200" spc="-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b="1" spc="-20" dirty="0">
                <a:solidFill>
                  <a:srgbClr val="F80000"/>
                </a:solidFill>
                <a:latin typeface="Arial"/>
                <a:cs typeface="Arial"/>
              </a:rPr>
              <a:t>Подтвердить</a:t>
            </a:r>
            <a:r>
              <a:rPr sz="1200" b="1" spc="-10" dirty="0">
                <a:solidFill>
                  <a:srgbClr val="F80000"/>
                </a:solidFill>
                <a:latin typeface="Arial"/>
                <a:cs typeface="Arial"/>
              </a:rPr>
              <a:t> квалификацию</a:t>
            </a:r>
            <a:r>
              <a:rPr sz="1200" b="1" spc="-25" dirty="0">
                <a:solidFill>
                  <a:srgbClr val="F80000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путем </a:t>
            </a:r>
            <a:r>
              <a:rPr sz="1200" spc="-305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dirty="0">
                <a:solidFill>
                  <a:srgbClr val="053077"/>
                </a:solidFill>
                <a:latin typeface="Microsoft Sans Serif"/>
                <a:cs typeface="Microsoft Sans Serif"/>
              </a:rPr>
              <a:t>сдачи </a:t>
            </a:r>
            <a:r>
              <a:rPr sz="1200" spc="5" dirty="0">
                <a:solidFill>
                  <a:srgbClr val="053077"/>
                </a:solidFill>
                <a:latin typeface="Microsoft Sans Serif"/>
                <a:cs typeface="Microsoft Sans Serif"/>
              </a:rPr>
              <a:t>тестирования на </a:t>
            </a:r>
            <a:r>
              <a:rPr sz="1200" spc="-15" dirty="0">
                <a:solidFill>
                  <a:srgbClr val="053077"/>
                </a:solidFill>
                <a:latin typeface="Microsoft Sans Serif"/>
                <a:cs typeface="Microsoft Sans Serif"/>
              </a:rPr>
              <a:t>базе </a:t>
            </a:r>
            <a:r>
              <a:rPr sz="1200" spc="15" dirty="0">
                <a:solidFill>
                  <a:srgbClr val="053077"/>
                </a:solidFill>
                <a:latin typeface="Microsoft Sans Serif"/>
                <a:cs typeface="Microsoft Sans Serif"/>
              </a:rPr>
              <a:t>АО </a:t>
            </a:r>
            <a:r>
              <a:rPr sz="1200" spc="-30" dirty="0">
                <a:solidFill>
                  <a:srgbClr val="053077"/>
                </a:solidFill>
                <a:latin typeface="Microsoft Sans Serif"/>
                <a:cs typeface="Microsoft Sans Serif"/>
              </a:rPr>
              <a:t>«НЦУПГС» </a:t>
            </a:r>
            <a:r>
              <a:rPr sz="1200" spc="-25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endParaRPr lang="ru-RU" sz="1200" spc="-25" dirty="0" smtClean="0">
              <a:solidFill>
                <a:srgbClr val="053077"/>
              </a:solidFill>
              <a:latin typeface="Microsoft Sans Serif"/>
              <a:cs typeface="Microsoft Sans Serif"/>
            </a:endParaRPr>
          </a:p>
          <a:p>
            <a:pPr marL="502284" marR="258445">
              <a:lnSpc>
                <a:spcPct val="100000"/>
              </a:lnSpc>
            </a:pPr>
            <a:r>
              <a:rPr sz="1200" spc="10" dirty="0" smtClean="0">
                <a:solidFill>
                  <a:srgbClr val="053077"/>
                </a:solidFill>
                <a:latin typeface="Microsoft Sans Serif"/>
                <a:cs typeface="Microsoft Sans Serif"/>
              </a:rPr>
              <a:t>(</a:t>
            </a:r>
            <a:r>
              <a:rPr sz="1200" spc="10" dirty="0">
                <a:solidFill>
                  <a:srgbClr val="053077"/>
                </a:solidFill>
                <a:latin typeface="Microsoft Sans Serif"/>
                <a:cs typeface="Microsoft Sans Serif"/>
              </a:rPr>
              <a:t>Приказ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10" dirty="0">
                <a:solidFill>
                  <a:srgbClr val="053077"/>
                </a:solidFill>
                <a:latin typeface="Microsoft Sans Serif"/>
                <a:cs typeface="Microsoft Sans Serif"/>
              </a:rPr>
              <a:t>МФ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-40" dirty="0">
                <a:solidFill>
                  <a:srgbClr val="053077"/>
                </a:solidFill>
                <a:latin typeface="Microsoft Sans Serif"/>
                <a:cs typeface="Microsoft Sans Serif"/>
              </a:rPr>
              <a:t>РК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-5" dirty="0">
                <a:solidFill>
                  <a:srgbClr val="053077"/>
                </a:solidFill>
                <a:latin typeface="Microsoft Sans Serif"/>
                <a:cs typeface="Microsoft Sans Serif"/>
              </a:rPr>
              <a:t>от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30" dirty="0">
                <a:solidFill>
                  <a:srgbClr val="053077"/>
                </a:solidFill>
                <a:latin typeface="Microsoft Sans Serif"/>
                <a:cs typeface="Microsoft Sans Serif"/>
              </a:rPr>
              <a:t>13.10.2020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-114" dirty="0">
                <a:solidFill>
                  <a:srgbClr val="053077"/>
                </a:solidFill>
                <a:latin typeface="Microsoft Sans Serif"/>
                <a:cs typeface="Microsoft Sans Serif"/>
              </a:rPr>
              <a:t>г</a:t>
            </a:r>
            <a:r>
              <a:rPr sz="1200" spc="-60" dirty="0">
                <a:solidFill>
                  <a:srgbClr val="053077"/>
                </a:solidFill>
                <a:latin typeface="Microsoft Sans Serif"/>
                <a:cs typeface="Microsoft Sans Serif"/>
              </a:rPr>
              <a:t>.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95" dirty="0">
                <a:solidFill>
                  <a:srgbClr val="053077"/>
                </a:solidFill>
                <a:latin typeface="Microsoft Sans Serif"/>
                <a:cs typeface="Microsoft Sans Serif"/>
              </a:rPr>
              <a:t>№</a:t>
            </a:r>
            <a:r>
              <a:rPr sz="1200" spc="-10" dirty="0">
                <a:solidFill>
                  <a:srgbClr val="053077"/>
                </a:solidFill>
                <a:latin typeface="Microsoft Sans Serif"/>
                <a:cs typeface="Microsoft Sans Serif"/>
              </a:rPr>
              <a:t> </a:t>
            </a:r>
            <a:r>
              <a:rPr sz="1200" spc="20" dirty="0">
                <a:solidFill>
                  <a:srgbClr val="053077"/>
                </a:solidFill>
                <a:latin typeface="Microsoft Sans Serif"/>
                <a:cs typeface="Microsoft Sans Serif"/>
              </a:rPr>
              <a:t>1000).</a:t>
            </a:r>
            <a:endParaRPr sz="1200" dirty="0">
              <a:latin typeface="Microsoft Sans Serif"/>
              <a:cs typeface="Microsoft Sans Serif"/>
            </a:endParaRPr>
          </a:p>
          <a:p>
            <a:pPr marL="515620">
              <a:lnSpc>
                <a:spcPct val="100000"/>
              </a:lnSpc>
              <a:spcBef>
                <a:spcPts val="570"/>
              </a:spcBef>
            </a:pPr>
            <a:endParaRPr sz="1200" dirty="0">
              <a:latin typeface="Microsoft Sans Serif"/>
              <a:cs typeface="Microsoft Sans Serif"/>
            </a:endParaRPr>
          </a:p>
        </p:txBody>
      </p:sp>
      <p:sp>
        <p:nvSpPr>
          <p:cNvPr id="63" name="object 63"/>
          <p:cNvSpPr txBox="1">
            <a:spLocks noGrp="1"/>
          </p:cNvSpPr>
          <p:nvPr>
            <p:ph type="dt" sz="half" idx="4294967295"/>
          </p:nvPr>
        </p:nvSpPr>
        <p:spPr>
          <a:xfrm>
            <a:off x="417199" y="6547152"/>
            <a:ext cx="3941224" cy="32188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1000" dirty="0"/>
              <a:t>По</a:t>
            </a:r>
            <a:r>
              <a:rPr sz="1000" spc="-25" dirty="0"/>
              <a:t> </a:t>
            </a:r>
            <a:r>
              <a:rPr sz="1000" spc="-35" dirty="0"/>
              <a:t>вопросам</a:t>
            </a:r>
            <a:r>
              <a:rPr sz="1000" spc="-25" dirty="0"/>
              <a:t> </a:t>
            </a:r>
            <a:r>
              <a:rPr sz="1000" spc="-15" dirty="0"/>
              <a:t>технического</a:t>
            </a:r>
            <a:r>
              <a:rPr sz="1000" spc="-20" dirty="0"/>
              <a:t> </a:t>
            </a:r>
            <a:r>
              <a:rPr sz="1000" spc="-10" dirty="0"/>
              <a:t>характера</a:t>
            </a:r>
            <a:r>
              <a:rPr sz="1000" spc="-25" dirty="0"/>
              <a:t> </a:t>
            </a:r>
            <a:r>
              <a:rPr sz="1000" spc="-30" dirty="0"/>
              <a:t>обращаться </a:t>
            </a:r>
            <a:r>
              <a:rPr sz="1000" spc="-235" dirty="0"/>
              <a:t> </a:t>
            </a:r>
            <a:r>
              <a:rPr sz="1000" spc="-25" dirty="0"/>
              <a:t>по</a:t>
            </a:r>
            <a:r>
              <a:rPr sz="1000" spc="-15" dirty="0"/>
              <a:t> </a:t>
            </a:r>
            <a:r>
              <a:rPr sz="1000" spc="-35" dirty="0"/>
              <a:t>телефону:</a:t>
            </a:r>
            <a:r>
              <a:rPr sz="1000" spc="-15" dirty="0"/>
              <a:t> </a:t>
            </a:r>
            <a:r>
              <a:rPr sz="1000" spc="25" dirty="0"/>
              <a:t>+7</a:t>
            </a:r>
            <a:r>
              <a:rPr sz="1000" spc="-15" dirty="0"/>
              <a:t> </a:t>
            </a:r>
            <a:r>
              <a:rPr sz="1000" spc="25" dirty="0"/>
              <a:t>(7172)</a:t>
            </a:r>
            <a:r>
              <a:rPr sz="1000" spc="-15" dirty="0"/>
              <a:t> </a:t>
            </a:r>
            <a:r>
              <a:rPr sz="1000" spc="35"/>
              <a:t>74</a:t>
            </a:r>
            <a:r>
              <a:rPr sz="1000" spc="-15"/>
              <a:t> </a:t>
            </a:r>
            <a:r>
              <a:rPr sz="1000" spc="20" smtClean="0"/>
              <a:t>97</a:t>
            </a:r>
            <a:r>
              <a:rPr lang="ru-RU" sz="1000" spc="20" dirty="0" smtClean="0"/>
              <a:t> </a:t>
            </a:r>
            <a:r>
              <a:rPr sz="1000" spc="20" smtClean="0"/>
              <a:t>48</a:t>
            </a:r>
            <a:r>
              <a:rPr sz="1000" spc="20" dirty="0"/>
              <a:t>,</a:t>
            </a:r>
            <a:r>
              <a:rPr sz="1000" spc="-15" dirty="0"/>
              <a:t> </a:t>
            </a:r>
            <a:r>
              <a:rPr sz="1000" spc="35" dirty="0"/>
              <a:t>74</a:t>
            </a:r>
            <a:r>
              <a:rPr sz="1000" spc="-15" dirty="0"/>
              <a:t> </a:t>
            </a:r>
            <a:r>
              <a:rPr sz="1000" spc="35" dirty="0"/>
              <a:t>97</a:t>
            </a:r>
            <a:r>
              <a:rPr sz="1000" spc="-15" dirty="0"/>
              <a:t> </a:t>
            </a:r>
            <a:r>
              <a:rPr sz="1000" spc="35" dirty="0"/>
              <a:t>64</a:t>
            </a:r>
          </a:p>
        </p:txBody>
      </p:sp>
      <p:sp>
        <p:nvSpPr>
          <p:cNvPr id="64" name="object 64"/>
          <p:cNvSpPr txBox="1">
            <a:spLocks noGrp="1"/>
          </p:cNvSpPr>
          <p:nvPr>
            <p:ph type="ftr" sz="quarter" idx="4294967295"/>
          </p:nvPr>
        </p:nvSpPr>
        <p:spPr>
          <a:xfrm>
            <a:off x="7572941" y="6547152"/>
            <a:ext cx="4401333" cy="32188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10"/>
              </a:spcBef>
            </a:pPr>
            <a:r>
              <a:rPr sz="1000" dirty="0"/>
              <a:t>По</a:t>
            </a:r>
            <a:r>
              <a:rPr sz="1000" spc="35" dirty="0"/>
              <a:t> </a:t>
            </a:r>
            <a:r>
              <a:rPr sz="1000" spc="-35" dirty="0"/>
              <a:t>вопросам</a:t>
            </a:r>
            <a:r>
              <a:rPr sz="1000" spc="40" dirty="0"/>
              <a:t> </a:t>
            </a:r>
            <a:r>
              <a:rPr sz="1000" spc="-25" dirty="0"/>
              <a:t>законодательства</a:t>
            </a:r>
            <a:r>
              <a:rPr sz="1000" spc="35" dirty="0"/>
              <a:t> </a:t>
            </a:r>
            <a:r>
              <a:rPr sz="1000" spc="15" dirty="0"/>
              <a:t>ПОД/ФТ</a:t>
            </a:r>
            <a:r>
              <a:rPr sz="1000" spc="40" dirty="0"/>
              <a:t> </a:t>
            </a:r>
            <a:r>
              <a:rPr sz="1000" spc="-30" dirty="0"/>
              <a:t>обращаться</a:t>
            </a:r>
            <a:r>
              <a:rPr sz="1000" spc="40" dirty="0"/>
              <a:t> </a:t>
            </a:r>
            <a:r>
              <a:rPr sz="1000" spc="-25" dirty="0"/>
              <a:t>по</a:t>
            </a:r>
          </a:p>
          <a:p>
            <a:pPr marR="5080" algn="r">
              <a:lnSpc>
                <a:spcPct val="100000"/>
              </a:lnSpc>
            </a:pPr>
            <a:r>
              <a:rPr sz="1000" spc="-35" dirty="0"/>
              <a:t>телефону:</a:t>
            </a:r>
            <a:r>
              <a:rPr sz="1000" spc="-20" dirty="0"/>
              <a:t> </a:t>
            </a:r>
            <a:r>
              <a:rPr sz="1000" spc="25" dirty="0"/>
              <a:t>+7</a:t>
            </a:r>
            <a:r>
              <a:rPr sz="1000" spc="-15" dirty="0"/>
              <a:t> </a:t>
            </a:r>
            <a:r>
              <a:rPr sz="1000" spc="25" dirty="0"/>
              <a:t>(7172)</a:t>
            </a:r>
            <a:r>
              <a:rPr sz="1000" spc="-15" dirty="0"/>
              <a:t> </a:t>
            </a:r>
            <a:r>
              <a:rPr sz="1000" spc="35" dirty="0"/>
              <a:t>74</a:t>
            </a:r>
            <a:r>
              <a:rPr sz="1000" spc="-15" dirty="0"/>
              <a:t> </a:t>
            </a:r>
            <a:r>
              <a:rPr sz="1000" spc="35" dirty="0"/>
              <a:t>97</a:t>
            </a:r>
            <a:r>
              <a:rPr sz="1000" spc="-15" dirty="0"/>
              <a:t> </a:t>
            </a:r>
            <a:r>
              <a:rPr sz="1000" spc="10" dirty="0"/>
              <a:t>52,</a:t>
            </a:r>
            <a:r>
              <a:rPr sz="1000" spc="-20" dirty="0"/>
              <a:t> </a:t>
            </a:r>
            <a:r>
              <a:rPr sz="1000" spc="35" dirty="0"/>
              <a:t>74</a:t>
            </a:r>
            <a:r>
              <a:rPr sz="1000" spc="-15" dirty="0"/>
              <a:t> </a:t>
            </a:r>
            <a:r>
              <a:rPr sz="1000" spc="35" dirty="0"/>
              <a:t>97</a:t>
            </a:r>
            <a:r>
              <a:rPr sz="1000" spc="-15" dirty="0"/>
              <a:t> </a:t>
            </a:r>
            <a:r>
              <a:rPr sz="1000" spc="35" dirty="0"/>
              <a:t>39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6322602" y="2508572"/>
            <a:ext cx="296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spc="85" dirty="0" smtClean="0">
                <a:solidFill>
                  <a:srgbClr val="053077"/>
                </a:solidFill>
                <a:latin typeface="Arial"/>
                <a:cs typeface="Arial"/>
              </a:rPr>
              <a:t>1</a:t>
            </a:r>
            <a:endParaRPr lang="ru-RU"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578224" y="-24603"/>
            <a:ext cx="1103433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40" dirty="0">
                <a:solidFill>
                  <a:schemeClr val="bg1"/>
                </a:solidFill>
              </a:rPr>
              <a:t>Агентство</a:t>
            </a:r>
            <a:r>
              <a:rPr sz="3200" spc="-145" dirty="0">
                <a:solidFill>
                  <a:schemeClr val="bg1"/>
                </a:solidFill>
              </a:rPr>
              <a:t> </a:t>
            </a:r>
            <a:r>
              <a:rPr sz="3200" spc="45" dirty="0">
                <a:solidFill>
                  <a:schemeClr val="bg1"/>
                </a:solidFill>
              </a:rPr>
              <a:t>Республики</a:t>
            </a:r>
            <a:r>
              <a:rPr sz="3200" spc="-145" dirty="0">
                <a:solidFill>
                  <a:schemeClr val="bg1"/>
                </a:solidFill>
              </a:rPr>
              <a:t> </a:t>
            </a:r>
            <a:r>
              <a:rPr sz="3200" spc="55" dirty="0">
                <a:solidFill>
                  <a:schemeClr val="bg1"/>
                </a:solidFill>
              </a:rPr>
              <a:t>Казахстан</a:t>
            </a:r>
            <a:r>
              <a:rPr sz="3200" spc="-140" dirty="0">
                <a:solidFill>
                  <a:schemeClr val="bg1"/>
                </a:solidFill>
              </a:rPr>
              <a:t> </a:t>
            </a:r>
            <a:r>
              <a:rPr sz="3200" spc="50" dirty="0">
                <a:solidFill>
                  <a:schemeClr val="bg1"/>
                </a:solidFill>
              </a:rPr>
              <a:t>по</a:t>
            </a:r>
            <a:r>
              <a:rPr sz="3200" spc="-145" dirty="0">
                <a:solidFill>
                  <a:schemeClr val="bg1"/>
                </a:solidFill>
              </a:rPr>
              <a:t> </a:t>
            </a:r>
            <a:r>
              <a:rPr sz="3200" spc="35" dirty="0">
                <a:solidFill>
                  <a:schemeClr val="bg1"/>
                </a:solidFill>
              </a:rPr>
              <a:t>финансовому</a:t>
            </a:r>
            <a:r>
              <a:rPr sz="3200" spc="-200" dirty="0">
                <a:solidFill>
                  <a:schemeClr val="bg1"/>
                </a:solidFill>
              </a:rPr>
              <a:t> </a:t>
            </a:r>
            <a:r>
              <a:rPr sz="3200" spc="30" dirty="0">
                <a:solidFill>
                  <a:schemeClr val="bg1"/>
                </a:solidFill>
              </a:rPr>
              <a:t>мониторингу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1838937" y="1563348"/>
            <a:ext cx="225884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1200" b="1" spc="-30" dirty="0" smtClean="0">
                <a:solidFill>
                  <a:srgbClr val="F80000"/>
                </a:solidFill>
                <a:latin typeface="Arial"/>
                <a:cs typeface="Arial"/>
              </a:rPr>
              <a:t> </a:t>
            </a:r>
            <a:endParaRPr sz="1200">
              <a:latin typeface="Microsoft Sans Serif"/>
              <a:cs typeface="Microsoft Sans Serif"/>
            </a:endParaRPr>
          </a:p>
        </p:txBody>
      </p:sp>
      <p:pic>
        <p:nvPicPr>
          <p:cNvPr id="50" name="Рисунок 4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8" name="Прямая со стрелкой 57"/>
          <p:cNvCxnSpPr/>
          <p:nvPr/>
        </p:nvCxnSpPr>
        <p:spPr>
          <a:xfrm>
            <a:off x="1559859" y="2043953"/>
            <a:ext cx="2519082" cy="896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Прямоугольник 68"/>
          <p:cNvSpPr/>
          <p:nvPr/>
        </p:nvSpPr>
        <p:spPr>
          <a:xfrm>
            <a:off x="161365" y="1586752"/>
            <a:ext cx="1425388" cy="932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Для регистрации необходимо нажать на вкладку СДФО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1" name="Прямая со стрелкой 70"/>
          <p:cNvCxnSpPr/>
          <p:nvPr/>
        </p:nvCxnSpPr>
        <p:spPr>
          <a:xfrm>
            <a:off x="1586753" y="4141694"/>
            <a:ext cx="475129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рямоугольник 78"/>
          <p:cNvSpPr/>
          <p:nvPr/>
        </p:nvSpPr>
        <p:spPr>
          <a:xfrm>
            <a:off x="161365" y="3352800"/>
            <a:ext cx="1371600" cy="14612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Далее выбираем систему 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WEB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СФМ для регистрации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>
            <a:off x="1508760" y="3547872"/>
            <a:ext cx="822960" cy="32918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210311" y="2313432"/>
            <a:ext cx="1457123" cy="1362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Для дальнейшей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регистрации, необходимо пройти по следующей ссылке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СФМ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42047" y="3899647"/>
            <a:ext cx="1308847" cy="1819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Для полного понимания работы в системе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WEB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СФМ, необходимо ознакомится с РУКОВОДСТВОМ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1559859" y="4742329"/>
            <a:ext cx="268941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922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1546F02-F600-4C40-B7D2-552C07CC18F9}"/>
              </a:ext>
            </a:extLst>
          </p:cNvPr>
          <p:cNvSpPr txBox="1"/>
          <p:nvPr/>
        </p:nvSpPr>
        <p:spPr>
          <a:xfrm>
            <a:off x="214542" y="770965"/>
            <a:ext cx="11762915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ru-RU" sz="2000" b="1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Операция с деньгами и (или) иным имуществом подлежит финансовому мониторингу:</a:t>
            </a:r>
            <a:endParaRPr lang="x-none" sz="2000" b="1" i="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x-none" sz="1400" b="1" i="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fontAlgn="base">
              <a:buFont typeface="Wingdings" panose="05000000000000000000" pitchFamily="2" charset="2"/>
              <a:buChar char="Ø"/>
            </a:pP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если сумма операции равна или превышает</a:t>
            </a:r>
            <a:r>
              <a:rPr lang="en-US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400" b="0" i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0" i="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000 000 тенге </a:t>
            </a:r>
            <a:r>
              <a:rPr lang="x-none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 200 000 000 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тенге или превышающей ее</a:t>
            </a:r>
            <a:r>
              <a:rPr lang="ru-RU" sz="1400" b="1" i="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 fontAlgn="base"/>
            <a:endParaRPr lang="x-none" sz="1400" b="0" i="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buFontTx/>
              <a:buChar char="-"/>
            </a:pPr>
            <a:r>
              <a:rPr lang="ru-RU" sz="1400" b="0" i="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переводы 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денег за границу на счета (во вклады), открытые на анонимного владельца, поступление денег из-за границы со счета (вклада), открытого на анонимного владельца в наличной или безналичной форме</a:t>
            </a:r>
            <a:r>
              <a:rPr lang="ru-RU" sz="1400" b="0" i="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fontAlgn="base">
              <a:buFontTx/>
              <a:buChar char="-"/>
            </a:pPr>
            <a:endParaRPr lang="x-none" sz="1400" b="0" i="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buFontTx/>
              <a:buChar char="-"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</a:t>
            </a:r>
            <a:r>
              <a:rPr lang="ru-RU" sz="1400" b="0" i="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ачисление 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или перевод на банковский счет клиента денег, осуществляемые физическим или юридическим лицом, имеющим соответственно регистрацию, место жительства или место нахождения в оффшорной зоне, а равно владеющим счетом в банке, зарегистрированном в оффшорной зоне, либо операции клиента с деньгами и (или) иным имуществом с указанной категорией лиц в наличной или безналичной форме</a:t>
            </a:r>
            <a:r>
              <a:rPr lang="ru-RU" sz="1400" b="0" i="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fontAlgn="base">
              <a:buFontTx/>
              <a:buChar char="-"/>
            </a:pPr>
            <a:endParaRPr lang="x-none" sz="1400" b="0" i="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x-none" sz="1400" b="0" i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снятие с банковского счета или зачисление на банковский счет клиента денег, а равно прием от клиента либо выдача клиенту наличных денег, за исключением случаев, предусмотренных абзацами пятым и шестым настоящего подпункта, в наличной форме;</a:t>
            </a:r>
            <a:endParaRPr lang="x-none" sz="1400" b="0" i="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внесение, перечисление добровольных пенсионных взносов в единый накопительный пенсионный фонд и (или) добровольный накопительный пенсионный фонд, а также осуществление пенсионных выплат из единого накопительного пенсионного фонда и (или) добровольного накопительного пенсионного фонда за счет добровольных пенсионных взносов в наличной форме</a:t>
            </a:r>
            <a:r>
              <a:rPr lang="ru-RU" sz="1400" b="0" i="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 fontAlgn="base"/>
            <a:endParaRPr lang="x-none" sz="1400" b="0" i="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x-none" sz="1400" b="0" i="0" smtClean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сделки по оказанию услуг, в том числе подряда, перевозки, транспортной экспедиции, хранения, комиссии, доверительного управления имуществом, за исключением сейфовых операций по сдаче в аренду сейфовых ящиков, шкафов и помещений, в наличной форме;</a:t>
            </a:r>
            <a:endParaRPr lang="x-none" sz="1400" b="0" i="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endParaRPr lang="x-none" sz="1400" b="0" i="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x-none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сделк</a:t>
            </a:r>
            <a:r>
              <a:rPr lang="x-none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400" b="0" i="0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с недвижимым имуществом, результатом совершения которой является переход права собственности на такое имущество.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92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6E48F4E-EB23-497E-A21D-E3DCE3D0A468}"/>
              </a:ext>
            </a:extLst>
          </p:cNvPr>
          <p:cNvSpPr/>
          <p:nvPr/>
        </p:nvSpPr>
        <p:spPr>
          <a:xfrm>
            <a:off x="0" y="2"/>
            <a:ext cx="12192000" cy="693088"/>
          </a:xfrm>
          <a:prstGeom prst="rect">
            <a:avLst/>
          </a:prstGeom>
          <a:solidFill>
            <a:srgbClr val="DAE3F3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Ведение субъектами финансового мониторинга </a:t>
            </a:r>
          </a:p>
          <a:p>
            <a:pPr algn="ctr" fontAlgn="base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внутреннего контроля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CBD095E-EE5B-4F63-9A42-464B1EF11EE3}"/>
              </a:ext>
            </a:extLst>
          </p:cNvPr>
          <p:cNvSpPr txBox="1"/>
          <p:nvPr/>
        </p:nvSpPr>
        <p:spPr>
          <a:xfrm>
            <a:off x="186267" y="897465"/>
            <a:ext cx="11785600" cy="56938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Субъекты финансового мониторинга в целях предотвращения легализации (отмывания) доходов, полученных преступным путем, и финансирования терроризма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разрабатывают правила внутреннего контроля и программы его осуществления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также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несут ответственность за соблюдение правил и реализацию программ</a:t>
            </a:r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14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внутреннего контроля разрабатываются, принимаются и исполняются субъектами финансового мониторинга и, помимо требований к деятельности субъекта финансового мониторинга при проведении внутреннего контроля, предусмотренных настоящим Законом, должны включать в себя: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программу организации внутреннего контроля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целях противодействия легализации (отмыванию) доходов, полученных преступным путем, и финансированию терроризма, включая требования, предъявляемые к работникам субъектов финансового мониторинга, ответственным за реализацию и соблюдение Правил внутреннего контроля;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программу управления риском</a:t>
            </a:r>
            <a:r>
              <a:rPr lang="ru-RU" sz="14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легализации (отмывания) доходов, полученных преступным путем, и финансирования терроризма, учитывающую риски клиентов и риски использования услуг в преступных целях, включая риск использования технологических достижений;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программу идентификации клиентов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программу мониторинга и изучения операций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клиентов, включая изучение сложных, необычно крупных и других необычных операций клиентов;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программу подготовки и обучения </a:t>
            </a:r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субъектов финансового мониторинга в сфере противодействия легализации (отмыванию) доходов, полученных преступным путем, и финансированию терроризма;</a:t>
            </a:r>
          </a:p>
          <a:p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иные программы, которые могут разрабатываться субъектами финансового мониторинга в соответствии с      </a:t>
            </a:r>
          </a:p>
          <a:p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правилами внутреннего контроля.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иные программы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которые могут разрабатываться субъектами финансового мониторинга в соответствии с правилами   внутреннего контроля.</a:t>
            </a:r>
            <a:endParaRPr lang="x-none" sz="14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endParaRPr lang="x-none" sz="14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x-none" sz="1400" b="1" dirty="0">
                <a:solidFill>
                  <a:srgbClr val="FF0000"/>
                </a:solidFill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«</a:t>
            </a:r>
            <a:r>
              <a:rPr lang="ru-RU" sz="14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Требовани</a:t>
            </a:r>
            <a:r>
              <a:rPr lang="x-none" sz="1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1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к правилам внутреннего контроля в целях противодействия легализации (отмыванию) доходов, полученных преступным путем, и финансированию терроризма для не финансового сектора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x-none" sz="1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14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утвержденны </a:t>
            </a:r>
            <a:r>
              <a:rPr lang="x-non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Министром финансов Республики Казахстан от </a:t>
            </a:r>
            <a:r>
              <a:rPr lang="ru-RU" sz="1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28 сентября 2020 года № 926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593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6E48F4E-EB23-497E-A21D-E3DCE3D0A468}"/>
              </a:ext>
            </a:extLst>
          </p:cNvPr>
          <p:cNvSpPr/>
          <p:nvPr/>
        </p:nvSpPr>
        <p:spPr>
          <a:xfrm>
            <a:off x="0" y="0"/>
            <a:ext cx="12192000" cy="825577"/>
          </a:xfrm>
          <a:prstGeom prst="rect">
            <a:avLst/>
          </a:prstGeom>
          <a:solidFill>
            <a:srgbClr val="DAE3F3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/>
            <a:endParaRPr lang="en-US" sz="1800" kern="1200" dirty="0">
              <a:solidFill>
                <a:srgbClr val="1E1E1E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 fontAlgn="base"/>
            <a:r>
              <a:rPr lang="ru-RU" sz="1800" b="1" kern="12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Нарушение законодательства Республики Казахстан о противодействии легализации (отмыванию) доходов, полученных преступным путем, и финансированию терроризма</a:t>
            </a:r>
            <a:r>
              <a:rPr lang="en-US" sz="1800" b="1" kern="12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(c</a:t>
            </a:r>
            <a:r>
              <a:rPr lang="ru-RU" sz="1800" b="1" kern="1200" dirty="0" err="1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татья</a:t>
            </a:r>
            <a:r>
              <a:rPr lang="ru-RU" sz="1800" b="1" kern="12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214</a:t>
            </a:r>
            <a:r>
              <a:rPr lang="en-US" sz="1800" b="1" kern="12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x-none" sz="1800" b="1" kern="12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КоАП РК)</a:t>
            </a:r>
            <a:r>
              <a:rPr lang="ru-RU" sz="1800" b="1" kern="12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x-none" sz="1800" b="1" dirty="0">
              <a:solidFill>
                <a:schemeClr val="tx2">
                  <a:lumMod val="50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fontAlgn="base"/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CBD095E-EE5B-4F63-9A42-464B1EF11EE3}"/>
              </a:ext>
            </a:extLst>
          </p:cNvPr>
          <p:cNvSpPr txBox="1"/>
          <p:nvPr/>
        </p:nvSpPr>
        <p:spPr>
          <a:xfrm>
            <a:off x="1233996" y="1988551"/>
            <a:ext cx="9223900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x-non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ПРИНИМАЕМЫЕ  МЕРЫ ГОСУДАРСТВЕННЫМИ ОРГАНАМИ – РЕГУЛЯТОРАМИ  ЗА НАРУШЕНИЕ ЗАКОНОДАТЕЛЬСТВА ПОД/ФТ:</a:t>
            </a:r>
          </a:p>
          <a:p>
            <a:pPr algn="just"/>
            <a:endParaRPr lang="x-none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x-none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ВЛЕЧЕТ ШТРАФ ОТ 20 МРП ДО 600 МРП;</a:t>
            </a:r>
          </a:p>
          <a:p>
            <a:pPr marL="285750" indent="-285750" algn="just">
              <a:buFontTx/>
              <a:buChar char="-"/>
            </a:pPr>
            <a:endParaRPr lang="x-none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x-none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ПРИОСТАНОВЛЕНИЕ ЛИБО ЛИШЕНИЕ КВАЛИФИКАЦИОННОГО АТТЕСТАТА (СВИДЕТЕЛЬСТВА), ЛИЦЕНЗИИ СРОКОМ ОТ 3 –Х ДО 6 – И МЕСЯЦЕВ.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218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2050117" y="2680333"/>
            <a:ext cx="837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Благодарю за внимание!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555507" y="6436659"/>
            <a:ext cx="636494" cy="4213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27588</TotalTime>
  <Words>1044</Words>
  <Application>Microsoft Office PowerPoint</Application>
  <PresentationFormat>Произвольный</PresentationFormat>
  <Paragraphs>101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Агентство Республики Казахстан по финансовому мониторингу</vt:lpstr>
      <vt:lpstr>Агентство Республики Казахстан по финансовому мониторингу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o.manaspaev</cp:lastModifiedBy>
  <cp:revision>797</cp:revision>
  <cp:lastPrinted>2020-10-09T04:33:06Z</cp:lastPrinted>
  <dcterms:created xsi:type="dcterms:W3CDTF">2020-04-01T15:20:30Z</dcterms:created>
  <dcterms:modified xsi:type="dcterms:W3CDTF">2021-11-22T09:28:08Z</dcterms:modified>
</cp:coreProperties>
</file>